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0"/>
  </p:notesMasterIdLst>
  <p:sldIdLst>
    <p:sldId id="256" r:id="rId2"/>
    <p:sldId id="261" r:id="rId3"/>
    <p:sldId id="281" r:id="rId4"/>
    <p:sldId id="257" r:id="rId5"/>
    <p:sldId id="288" r:id="rId6"/>
    <p:sldId id="289" r:id="rId7"/>
    <p:sldId id="282" r:id="rId8"/>
    <p:sldId id="258" r:id="rId9"/>
    <p:sldId id="280" r:id="rId10"/>
    <p:sldId id="283" r:id="rId11"/>
    <p:sldId id="279" r:id="rId12"/>
    <p:sldId id="267" r:id="rId13"/>
    <p:sldId id="259" r:id="rId14"/>
    <p:sldId id="290" r:id="rId15"/>
    <p:sldId id="265" r:id="rId16"/>
    <p:sldId id="266" r:id="rId17"/>
    <p:sldId id="286"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53"/>
      </p:cViewPr>
      <p:guideLst>
        <p:guide orient="horz" pos="2160"/>
        <p:guide pos="3840"/>
      </p:guideLst>
    </p:cSldViewPr>
  </p:slideViewPr>
  <p:notesTextViewPr>
    <p:cViewPr>
      <p:scale>
        <a:sx n="100" d="100"/>
        <a:sy n="100" d="100"/>
      </p:scale>
      <p:origin x="0" y="-319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55E571-F51E-49B9-B572-8636E7A95BC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8930FF54-83E7-4583-987D-97DF8F508D49}">
      <dgm:prSet phldrT="[文本]"/>
      <dgm:spPr/>
      <dgm:t>
        <a:bodyPr/>
        <a:lstStyle/>
        <a:p>
          <a:r>
            <a:rPr lang="zh-CN" altLang="en-US" dirty="0"/>
            <a:t>界面增强超导</a:t>
          </a:r>
        </a:p>
      </dgm:t>
    </dgm:pt>
    <dgm:pt modelId="{87126E70-CA15-450D-8D26-BB5D70013115}" type="parTrans" cxnId="{3A449088-3C25-4320-A67D-0ED4F88DBC5F}">
      <dgm:prSet/>
      <dgm:spPr/>
      <dgm:t>
        <a:bodyPr/>
        <a:lstStyle/>
        <a:p>
          <a:endParaRPr lang="zh-CN" altLang="en-US"/>
        </a:p>
      </dgm:t>
    </dgm:pt>
    <dgm:pt modelId="{4528585E-64CB-4C3E-ABAD-4DBE7F9A7085}" type="sibTrans" cxnId="{3A449088-3C25-4320-A67D-0ED4F88DBC5F}">
      <dgm:prSet/>
      <dgm:spPr/>
      <dgm:t>
        <a:bodyPr/>
        <a:lstStyle/>
        <a:p>
          <a:endParaRPr lang="zh-CN" altLang="en-US"/>
        </a:p>
      </dgm:t>
    </dgm:pt>
    <dgm:pt modelId="{C723CF9D-B0CB-4E9E-9C70-FC0CFC5B1C76}">
      <dgm:prSet phldrT="[文本]"/>
      <dgm:spPr/>
      <dgm:t>
        <a:bodyPr/>
        <a:lstStyle/>
        <a:p>
          <a:r>
            <a:rPr lang="zh-CN" altLang="en-US" dirty="0"/>
            <a:t>超导理论</a:t>
          </a:r>
        </a:p>
      </dgm:t>
    </dgm:pt>
    <dgm:pt modelId="{20924E05-AD6B-4108-903D-1F0E167FBF12}" type="parTrans" cxnId="{854C1C16-048C-40FB-A82B-64F0FE34E57E}">
      <dgm:prSet/>
      <dgm:spPr/>
      <dgm:t>
        <a:bodyPr/>
        <a:lstStyle/>
        <a:p>
          <a:endParaRPr lang="zh-CN" altLang="en-US"/>
        </a:p>
      </dgm:t>
    </dgm:pt>
    <dgm:pt modelId="{867AA157-721C-4E8B-A550-B56E8BB78FAE}" type="sibTrans" cxnId="{854C1C16-048C-40FB-A82B-64F0FE34E57E}">
      <dgm:prSet/>
      <dgm:spPr/>
      <dgm:t>
        <a:bodyPr/>
        <a:lstStyle/>
        <a:p>
          <a:endParaRPr lang="zh-CN" altLang="en-US"/>
        </a:p>
      </dgm:t>
    </dgm:pt>
    <dgm:pt modelId="{C06296C1-8F62-4EC9-8CED-FA86FDDB4584}">
      <dgm:prSet phldrT="[文本]"/>
      <dgm:spPr/>
      <dgm:t>
        <a:bodyPr/>
        <a:lstStyle/>
        <a:p>
          <a:r>
            <a:rPr lang="zh-CN" altLang="en-US" dirty="0"/>
            <a:t>界面效应</a:t>
          </a:r>
        </a:p>
      </dgm:t>
    </dgm:pt>
    <dgm:pt modelId="{EB981A9D-3934-41E5-90B1-1B94CCB91DEF}" type="parTrans" cxnId="{75ECB0AF-FEF1-4922-B002-2A395A444DE5}">
      <dgm:prSet/>
      <dgm:spPr/>
      <dgm:t>
        <a:bodyPr/>
        <a:lstStyle/>
        <a:p>
          <a:endParaRPr lang="zh-CN" altLang="en-US"/>
        </a:p>
      </dgm:t>
    </dgm:pt>
    <dgm:pt modelId="{F961CEB1-CECC-4943-8463-63C57CC26501}" type="sibTrans" cxnId="{75ECB0AF-FEF1-4922-B002-2A395A444DE5}">
      <dgm:prSet/>
      <dgm:spPr/>
      <dgm:t>
        <a:bodyPr/>
        <a:lstStyle/>
        <a:p>
          <a:endParaRPr lang="zh-CN" altLang="en-US"/>
        </a:p>
      </dgm:t>
    </dgm:pt>
    <dgm:pt modelId="{D6F5727E-126D-4330-8369-9D392F264981}">
      <dgm:prSet phldrT="[文本]"/>
      <dgm:spPr/>
      <dgm:t>
        <a:bodyPr/>
        <a:lstStyle/>
        <a:p>
          <a:r>
            <a:rPr lang="zh-CN" altLang="en-US" dirty="0"/>
            <a:t>总结与展望</a:t>
          </a:r>
        </a:p>
      </dgm:t>
    </dgm:pt>
    <dgm:pt modelId="{F5103FF3-DA3D-45F2-94C6-5FF4BAC817A0}" type="parTrans" cxnId="{58B714E0-A2EF-43F9-BC56-E0363B1B7635}">
      <dgm:prSet/>
      <dgm:spPr/>
      <dgm:t>
        <a:bodyPr/>
        <a:lstStyle/>
        <a:p>
          <a:endParaRPr lang="zh-CN" altLang="en-US"/>
        </a:p>
      </dgm:t>
    </dgm:pt>
    <dgm:pt modelId="{86D7BAAE-830D-4A17-9395-7ADF27AA1A8D}" type="sibTrans" cxnId="{58B714E0-A2EF-43F9-BC56-E0363B1B7635}">
      <dgm:prSet/>
      <dgm:spPr/>
      <dgm:t>
        <a:bodyPr/>
        <a:lstStyle/>
        <a:p>
          <a:endParaRPr lang="zh-CN" altLang="en-US"/>
        </a:p>
      </dgm:t>
    </dgm:pt>
    <dgm:pt modelId="{13CCB4C1-D001-40B6-A0CF-41EA6D358B6F}">
      <dgm:prSet phldrT="[文本]"/>
      <dgm:spPr/>
      <dgm:t>
        <a:bodyPr/>
        <a:lstStyle/>
        <a:p>
          <a:r>
            <a:rPr lang="en-US" altLang="zh-CN" dirty="0" err="1"/>
            <a:t>FeSe</a:t>
          </a:r>
          <a:r>
            <a:rPr lang="en-US" altLang="zh-CN" dirty="0"/>
            <a:t>/SrTiO</a:t>
          </a:r>
          <a:r>
            <a:rPr lang="en-US" altLang="zh-CN" baseline="-25000" dirty="0"/>
            <a:t>3</a:t>
          </a:r>
          <a:endParaRPr lang="zh-CN" altLang="en-US" dirty="0"/>
        </a:p>
      </dgm:t>
    </dgm:pt>
    <dgm:pt modelId="{BDA13218-6609-41E5-8BDD-850971BA01F8}" type="parTrans" cxnId="{8E2F0B90-DDB5-487B-AD9E-63CCF7D8202E}">
      <dgm:prSet/>
      <dgm:spPr/>
      <dgm:t>
        <a:bodyPr/>
        <a:lstStyle/>
        <a:p>
          <a:endParaRPr lang="zh-CN" altLang="en-US"/>
        </a:p>
      </dgm:t>
    </dgm:pt>
    <dgm:pt modelId="{8F0EFBC7-455F-43E0-B354-890963A15483}" type="sibTrans" cxnId="{8E2F0B90-DDB5-487B-AD9E-63CCF7D8202E}">
      <dgm:prSet/>
      <dgm:spPr/>
      <dgm:t>
        <a:bodyPr/>
        <a:lstStyle/>
        <a:p>
          <a:endParaRPr lang="zh-CN" altLang="en-US"/>
        </a:p>
      </dgm:t>
    </dgm:pt>
    <dgm:pt modelId="{48A73A61-ABE7-4012-8A2D-28B87340BC3F}">
      <dgm:prSet phldrT="[文本]"/>
      <dgm:spPr/>
      <dgm:t>
        <a:bodyPr/>
        <a:lstStyle/>
        <a:p>
          <a:r>
            <a:rPr lang="zh-CN" altLang="en-US" dirty="0"/>
            <a:t>其他实验证据</a:t>
          </a:r>
        </a:p>
      </dgm:t>
    </dgm:pt>
    <dgm:pt modelId="{3953A2DF-A669-46BC-ADF1-53B45D18BB36}" type="parTrans" cxnId="{D4FFD63D-AA8B-40B0-8CC1-9A6ABF39E867}">
      <dgm:prSet/>
      <dgm:spPr/>
      <dgm:t>
        <a:bodyPr/>
        <a:lstStyle/>
        <a:p>
          <a:endParaRPr lang="zh-CN" altLang="en-US"/>
        </a:p>
      </dgm:t>
    </dgm:pt>
    <dgm:pt modelId="{6CF252CF-98B5-4FEE-A480-DC678C571A86}" type="sibTrans" cxnId="{D4FFD63D-AA8B-40B0-8CC1-9A6ABF39E867}">
      <dgm:prSet/>
      <dgm:spPr/>
      <dgm:t>
        <a:bodyPr/>
        <a:lstStyle/>
        <a:p>
          <a:endParaRPr lang="zh-CN" altLang="en-US"/>
        </a:p>
      </dgm:t>
    </dgm:pt>
    <dgm:pt modelId="{C28986CA-1887-46A8-AE83-07C9D61A327E}" type="pres">
      <dgm:prSet presAssocID="{9B55E571-F51E-49B9-B572-8636E7A95BCF}" presName="Name0" presStyleCnt="0">
        <dgm:presLayoutVars>
          <dgm:chPref val="1"/>
          <dgm:dir/>
          <dgm:animOne val="branch"/>
          <dgm:animLvl val="lvl"/>
          <dgm:resizeHandles val="exact"/>
        </dgm:presLayoutVars>
      </dgm:prSet>
      <dgm:spPr/>
    </dgm:pt>
    <dgm:pt modelId="{B7CEAE94-9471-4D36-87F1-D486E4E11B8A}" type="pres">
      <dgm:prSet presAssocID="{8930FF54-83E7-4583-987D-97DF8F508D49}" presName="root1" presStyleCnt="0"/>
      <dgm:spPr/>
    </dgm:pt>
    <dgm:pt modelId="{C8E68410-13AF-4B02-BAE3-424182FD4A5A}" type="pres">
      <dgm:prSet presAssocID="{8930FF54-83E7-4583-987D-97DF8F508D49}" presName="LevelOneTextNode" presStyleLbl="node0" presStyleIdx="0" presStyleCnt="1">
        <dgm:presLayoutVars>
          <dgm:chPref val="3"/>
        </dgm:presLayoutVars>
      </dgm:prSet>
      <dgm:spPr/>
    </dgm:pt>
    <dgm:pt modelId="{40189555-A491-4681-B5EB-7DA80E63329B}" type="pres">
      <dgm:prSet presAssocID="{8930FF54-83E7-4583-987D-97DF8F508D49}" presName="level2hierChild" presStyleCnt="0"/>
      <dgm:spPr/>
    </dgm:pt>
    <dgm:pt modelId="{A26715B4-AB63-44B0-B4BA-8ABEE5B3E836}" type="pres">
      <dgm:prSet presAssocID="{20924E05-AD6B-4108-903D-1F0E167FBF12}" presName="conn2-1" presStyleLbl="parChTrans1D2" presStyleIdx="0" presStyleCnt="5"/>
      <dgm:spPr/>
    </dgm:pt>
    <dgm:pt modelId="{6B06A42C-C88C-446F-B316-AAC6B0FBF7E7}" type="pres">
      <dgm:prSet presAssocID="{20924E05-AD6B-4108-903D-1F0E167FBF12}" presName="connTx" presStyleLbl="parChTrans1D2" presStyleIdx="0" presStyleCnt="5"/>
      <dgm:spPr/>
    </dgm:pt>
    <dgm:pt modelId="{004695F4-37B4-4454-8907-F2B4141B7156}" type="pres">
      <dgm:prSet presAssocID="{C723CF9D-B0CB-4E9E-9C70-FC0CFC5B1C76}" presName="root2" presStyleCnt="0"/>
      <dgm:spPr/>
    </dgm:pt>
    <dgm:pt modelId="{3872A5D9-4E49-433E-B973-2A07FBB58EF8}" type="pres">
      <dgm:prSet presAssocID="{C723CF9D-B0CB-4E9E-9C70-FC0CFC5B1C76}" presName="LevelTwoTextNode" presStyleLbl="node2" presStyleIdx="0" presStyleCnt="5">
        <dgm:presLayoutVars>
          <dgm:chPref val="3"/>
        </dgm:presLayoutVars>
      </dgm:prSet>
      <dgm:spPr/>
    </dgm:pt>
    <dgm:pt modelId="{E7EABB8D-0956-467B-A61E-C0997D680CCE}" type="pres">
      <dgm:prSet presAssocID="{C723CF9D-B0CB-4E9E-9C70-FC0CFC5B1C76}" presName="level3hierChild" presStyleCnt="0"/>
      <dgm:spPr/>
    </dgm:pt>
    <dgm:pt modelId="{3088684A-BFC7-462E-A713-24696D484CD0}" type="pres">
      <dgm:prSet presAssocID="{EB981A9D-3934-41E5-90B1-1B94CCB91DEF}" presName="conn2-1" presStyleLbl="parChTrans1D2" presStyleIdx="1" presStyleCnt="5"/>
      <dgm:spPr/>
    </dgm:pt>
    <dgm:pt modelId="{F90BEE08-7A7D-486D-849F-0BCE575DB9BC}" type="pres">
      <dgm:prSet presAssocID="{EB981A9D-3934-41E5-90B1-1B94CCB91DEF}" presName="connTx" presStyleLbl="parChTrans1D2" presStyleIdx="1" presStyleCnt="5"/>
      <dgm:spPr/>
    </dgm:pt>
    <dgm:pt modelId="{428FFC71-86B6-451A-9906-B84A500BC331}" type="pres">
      <dgm:prSet presAssocID="{C06296C1-8F62-4EC9-8CED-FA86FDDB4584}" presName="root2" presStyleCnt="0"/>
      <dgm:spPr/>
    </dgm:pt>
    <dgm:pt modelId="{38749F7E-8C7E-44E1-A171-15146485DF7E}" type="pres">
      <dgm:prSet presAssocID="{C06296C1-8F62-4EC9-8CED-FA86FDDB4584}" presName="LevelTwoTextNode" presStyleLbl="node2" presStyleIdx="1" presStyleCnt="5">
        <dgm:presLayoutVars>
          <dgm:chPref val="3"/>
        </dgm:presLayoutVars>
      </dgm:prSet>
      <dgm:spPr/>
    </dgm:pt>
    <dgm:pt modelId="{EA090986-099F-40CA-8FD4-42F75D2DD183}" type="pres">
      <dgm:prSet presAssocID="{C06296C1-8F62-4EC9-8CED-FA86FDDB4584}" presName="level3hierChild" presStyleCnt="0"/>
      <dgm:spPr/>
    </dgm:pt>
    <dgm:pt modelId="{C528309E-1B80-4E11-A630-AFC0B0F24BDE}" type="pres">
      <dgm:prSet presAssocID="{BDA13218-6609-41E5-8BDD-850971BA01F8}" presName="conn2-1" presStyleLbl="parChTrans1D2" presStyleIdx="2" presStyleCnt="5"/>
      <dgm:spPr/>
    </dgm:pt>
    <dgm:pt modelId="{CD6824F6-95B5-44AA-9A94-5F35CA7576D3}" type="pres">
      <dgm:prSet presAssocID="{BDA13218-6609-41E5-8BDD-850971BA01F8}" presName="connTx" presStyleLbl="parChTrans1D2" presStyleIdx="2" presStyleCnt="5"/>
      <dgm:spPr/>
    </dgm:pt>
    <dgm:pt modelId="{D8315AA3-9932-40D8-8438-E3CE72B0249F}" type="pres">
      <dgm:prSet presAssocID="{13CCB4C1-D001-40B6-A0CF-41EA6D358B6F}" presName="root2" presStyleCnt="0"/>
      <dgm:spPr/>
    </dgm:pt>
    <dgm:pt modelId="{033A4236-5A94-45AF-96A4-B2BE9E2217DC}" type="pres">
      <dgm:prSet presAssocID="{13CCB4C1-D001-40B6-A0CF-41EA6D358B6F}" presName="LevelTwoTextNode" presStyleLbl="node2" presStyleIdx="2" presStyleCnt="5">
        <dgm:presLayoutVars>
          <dgm:chPref val="3"/>
        </dgm:presLayoutVars>
      </dgm:prSet>
      <dgm:spPr/>
    </dgm:pt>
    <dgm:pt modelId="{7B2E2600-7DC6-449E-85C3-3D0C510B658E}" type="pres">
      <dgm:prSet presAssocID="{13CCB4C1-D001-40B6-A0CF-41EA6D358B6F}" presName="level3hierChild" presStyleCnt="0"/>
      <dgm:spPr/>
    </dgm:pt>
    <dgm:pt modelId="{BE57C7EA-6DA8-4A90-AD20-98634BCA8461}" type="pres">
      <dgm:prSet presAssocID="{3953A2DF-A669-46BC-ADF1-53B45D18BB36}" presName="conn2-1" presStyleLbl="parChTrans1D2" presStyleIdx="3" presStyleCnt="5"/>
      <dgm:spPr/>
    </dgm:pt>
    <dgm:pt modelId="{FB52F759-F06B-4654-9649-88A247D747E2}" type="pres">
      <dgm:prSet presAssocID="{3953A2DF-A669-46BC-ADF1-53B45D18BB36}" presName="connTx" presStyleLbl="parChTrans1D2" presStyleIdx="3" presStyleCnt="5"/>
      <dgm:spPr/>
    </dgm:pt>
    <dgm:pt modelId="{B02AC72D-E38C-4BCB-976F-905256955E0E}" type="pres">
      <dgm:prSet presAssocID="{48A73A61-ABE7-4012-8A2D-28B87340BC3F}" presName="root2" presStyleCnt="0"/>
      <dgm:spPr/>
    </dgm:pt>
    <dgm:pt modelId="{777801CC-EC6E-4D00-BC3A-44C9661E771B}" type="pres">
      <dgm:prSet presAssocID="{48A73A61-ABE7-4012-8A2D-28B87340BC3F}" presName="LevelTwoTextNode" presStyleLbl="node2" presStyleIdx="3" presStyleCnt="5">
        <dgm:presLayoutVars>
          <dgm:chPref val="3"/>
        </dgm:presLayoutVars>
      </dgm:prSet>
      <dgm:spPr/>
    </dgm:pt>
    <dgm:pt modelId="{413A4EF3-D7ED-4FBB-B65E-9D8C4BBC07A8}" type="pres">
      <dgm:prSet presAssocID="{48A73A61-ABE7-4012-8A2D-28B87340BC3F}" presName="level3hierChild" presStyleCnt="0"/>
      <dgm:spPr/>
    </dgm:pt>
    <dgm:pt modelId="{3ACCEEF2-551E-4EBE-8EB5-4A7924B5EBE3}" type="pres">
      <dgm:prSet presAssocID="{F5103FF3-DA3D-45F2-94C6-5FF4BAC817A0}" presName="conn2-1" presStyleLbl="parChTrans1D2" presStyleIdx="4" presStyleCnt="5"/>
      <dgm:spPr/>
    </dgm:pt>
    <dgm:pt modelId="{C199FA60-5B27-431B-AF0C-16AEBBD1A215}" type="pres">
      <dgm:prSet presAssocID="{F5103FF3-DA3D-45F2-94C6-5FF4BAC817A0}" presName="connTx" presStyleLbl="parChTrans1D2" presStyleIdx="4" presStyleCnt="5"/>
      <dgm:spPr/>
    </dgm:pt>
    <dgm:pt modelId="{4234CF8E-DBC9-460E-861B-B7E79EC2AD70}" type="pres">
      <dgm:prSet presAssocID="{D6F5727E-126D-4330-8369-9D392F264981}" presName="root2" presStyleCnt="0"/>
      <dgm:spPr/>
    </dgm:pt>
    <dgm:pt modelId="{09724A25-2C2E-4892-8A1C-F24080AE6DEC}" type="pres">
      <dgm:prSet presAssocID="{D6F5727E-126D-4330-8369-9D392F264981}" presName="LevelTwoTextNode" presStyleLbl="node2" presStyleIdx="4" presStyleCnt="5">
        <dgm:presLayoutVars>
          <dgm:chPref val="3"/>
        </dgm:presLayoutVars>
      </dgm:prSet>
      <dgm:spPr/>
    </dgm:pt>
    <dgm:pt modelId="{511CE359-5CB0-447C-B915-9E03D26AE8FF}" type="pres">
      <dgm:prSet presAssocID="{D6F5727E-126D-4330-8369-9D392F264981}" presName="level3hierChild" presStyleCnt="0"/>
      <dgm:spPr/>
    </dgm:pt>
  </dgm:ptLst>
  <dgm:cxnLst>
    <dgm:cxn modelId="{217F0F0B-BBA2-4FC3-9719-131193479E78}" type="presOf" srcId="{48A73A61-ABE7-4012-8A2D-28B87340BC3F}" destId="{777801CC-EC6E-4D00-BC3A-44C9661E771B}" srcOrd="0" destOrd="0" presId="urn:microsoft.com/office/officeart/2008/layout/HorizontalMultiLevelHierarchy"/>
    <dgm:cxn modelId="{854C1C16-048C-40FB-A82B-64F0FE34E57E}" srcId="{8930FF54-83E7-4583-987D-97DF8F508D49}" destId="{C723CF9D-B0CB-4E9E-9C70-FC0CFC5B1C76}" srcOrd="0" destOrd="0" parTransId="{20924E05-AD6B-4108-903D-1F0E167FBF12}" sibTransId="{867AA157-721C-4E8B-A550-B56E8BB78FAE}"/>
    <dgm:cxn modelId="{F8334B1B-26E4-4B33-A39E-FA1480BAF0EA}" type="presOf" srcId="{C723CF9D-B0CB-4E9E-9C70-FC0CFC5B1C76}" destId="{3872A5D9-4E49-433E-B973-2A07FBB58EF8}" srcOrd="0" destOrd="0" presId="urn:microsoft.com/office/officeart/2008/layout/HorizontalMultiLevelHierarchy"/>
    <dgm:cxn modelId="{8ED5503A-51CA-46FF-90A2-4E0AC9695EA8}" type="presOf" srcId="{9B55E571-F51E-49B9-B572-8636E7A95BCF}" destId="{C28986CA-1887-46A8-AE83-07C9D61A327E}" srcOrd="0" destOrd="0" presId="urn:microsoft.com/office/officeart/2008/layout/HorizontalMultiLevelHierarchy"/>
    <dgm:cxn modelId="{D4FFD63D-AA8B-40B0-8CC1-9A6ABF39E867}" srcId="{8930FF54-83E7-4583-987D-97DF8F508D49}" destId="{48A73A61-ABE7-4012-8A2D-28B87340BC3F}" srcOrd="3" destOrd="0" parTransId="{3953A2DF-A669-46BC-ADF1-53B45D18BB36}" sibTransId="{6CF252CF-98B5-4FEE-A480-DC678C571A86}"/>
    <dgm:cxn modelId="{56A77160-A469-47CE-BAB6-502C30D8B196}" type="presOf" srcId="{13CCB4C1-D001-40B6-A0CF-41EA6D358B6F}" destId="{033A4236-5A94-45AF-96A4-B2BE9E2217DC}" srcOrd="0" destOrd="0" presId="urn:microsoft.com/office/officeart/2008/layout/HorizontalMultiLevelHierarchy"/>
    <dgm:cxn modelId="{F1CD7360-C1A7-4073-AA80-6BA88CAF9087}" type="presOf" srcId="{D6F5727E-126D-4330-8369-9D392F264981}" destId="{09724A25-2C2E-4892-8A1C-F24080AE6DEC}" srcOrd="0" destOrd="0" presId="urn:microsoft.com/office/officeart/2008/layout/HorizontalMultiLevelHierarchy"/>
    <dgm:cxn modelId="{70497663-BBE1-4010-A459-595D378CC887}" type="presOf" srcId="{20924E05-AD6B-4108-903D-1F0E167FBF12}" destId="{A26715B4-AB63-44B0-B4BA-8ABEE5B3E836}" srcOrd="0" destOrd="0" presId="urn:microsoft.com/office/officeart/2008/layout/HorizontalMultiLevelHierarchy"/>
    <dgm:cxn modelId="{41534C67-AE69-4EBA-9823-CD4032CA1D42}" type="presOf" srcId="{BDA13218-6609-41E5-8BDD-850971BA01F8}" destId="{CD6824F6-95B5-44AA-9A94-5F35CA7576D3}" srcOrd="1" destOrd="0" presId="urn:microsoft.com/office/officeart/2008/layout/HorizontalMultiLevelHierarchy"/>
    <dgm:cxn modelId="{507C5249-766F-466B-BA4F-B9C31010F797}" type="presOf" srcId="{F5103FF3-DA3D-45F2-94C6-5FF4BAC817A0}" destId="{3ACCEEF2-551E-4EBE-8EB5-4A7924B5EBE3}" srcOrd="0" destOrd="0" presId="urn:microsoft.com/office/officeart/2008/layout/HorizontalMultiLevelHierarchy"/>
    <dgm:cxn modelId="{1C0C9049-DE66-47E3-A76D-167D6CA4A57F}" type="presOf" srcId="{20924E05-AD6B-4108-903D-1F0E167FBF12}" destId="{6B06A42C-C88C-446F-B316-AAC6B0FBF7E7}" srcOrd="1" destOrd="0" presId="urn:microsoft.com/office/officeart/2008/layout/HorizontalMultiLevelHierarchy"/>
    <dgm:cxn modelId="{2CB4B57B-8385-4360-B33F-A9BF0D3D0B93}" type="presOf" srcId="{EB981A9D-3934-41E5-90B1-1B94CCB91DEF}" destId="{F90BEE08-7A7D-486D-849F-0BCE575DB9BC}" srcOrd="1" destOrd="0" presId="urn:microsoft.com/office/officeart/2008/layout/HorizontalMultiLevelHierarchy"/>
    <dgm:cxn modelId="{EB34A783-1359-4796-8DF1-840E38AC0352}" type="presOf" srcId="{3953A2DF-A669-46BC-ADF1-53B45D18BB36}" destId="{FB52F759-F06B-4654-9649-88A247D747E2}" srcOrd="1" destOrd="0" presId="urn:microsoft.com/office/officeart/2008/layout/HorizontalMultiLevelHierarchy"/>
    <dgm:cxn modelId="{3A449088-3C25-4320-A67D-0ED4F88DBC5F}" srcId="{9B55E571-F51E-49B9-B572-8636E7A95BCF}" destId="{8930FF54-83E7-4583-987D-97DF8F508D49}" srcOrd="0" destOrd="0" parTransId="{87126E70-CA15-450D-8D26-BB5D70013115}" sibTransId="{4528585E-64CB-4C3E-ABAD-4DBE7F9A7085}"/>
    <dgm:cxn modelId="{8E2F0B90-DDB5-487B-AD9E-63CCF7D8202E}" srcId="{8930FF54-83E7-4583-987D-97DF8F508D49}" destId="{13CCB4C1-D001-40B6-A0CF-41EA6D358B6F}" srcOrd="2" destOrd="0" parTransId="{BDA13218-6609-41E5-8BDD-850971BA01F8}" sibTransId="{8F0EFBC7-455F-43E0-B354-890963A15483}"/>
    <dgm:cxn modelId="{C066DC9A-0425-4ED2-9D23-44762DF61C6F}" type="presOf" srcId="{EB981A9D-3934-41E5-90B1-1B94CCB91DEF}" destId="{3088684A-BFC7-462E-A713-24696D484CD0}" srcOrd="0" destOrd="0" presId="urn:microsoft.com/office/officeart/2008/layout/HorizontalMultiLevelHierarchy"/>
    <dgm:cxn modelId="{8E66179D-3577-4CC2-B41A-4B875A7C316E}" type="presOf" srcId="{C06296C1-8F62-4EC9-8CED-FA86FDDB4584}" destId="{38749F7E-8C7E-44E1-A171-15146485DF7E}" srcOrd="0" destOrd="0" presId="urn:microsoft.com/office/officeart/2008/layout/HorizontalMultiLevelHierarchy"/>
    <dgm:cxn modelId="{3603E79F-87B6-445B-8B95-1E3B9BCBC5C0}" type="presOf" srcId="{BDA13218-6609-41E5-8BDD-850971BA01F8}" destId="{C528309E-1B80-4E11-A630-AFC0B0F24BDE}" srcOrd="0" destOrd="0" presId="urn:microsoft.com/office/officeart/2008/layout/HorizontalMultiLevelHierarchy"/>
    <dgm:cxn modelId="{75ECB0AF-FEF1-4922-B002-2A395A444DE5}" srcId="{8930FF54-83E7-4583-987D-97DF8F508D49}" destId="{C06296C1-8F62-4EC9-8CED-FA86FDDB4584}" srcOrd="1" destOrd="0" parTransId="{EB981A9D-3934-41E5-90B1-1B94CCB91DEF}" sibTransId="{F961CEB1-CECC-4943-8463-63C57CC26501}"/>
    <dgm:cxn modelId="{A17C2BD1-32BB-4A99-9574-3EFE98561C22}" type="presOf" srcId="{F5103FF3-DA3D-45F2-94C6-5FF4BAC817A0}" destId="{C199FA60-5B27-431B-AF0C-16AEBBD1A215}" srcOrd="1" destOrd="0" presId="urn:microsoft.com/office/officeart/2008/layout/HorizontalMultiLevelHierarchy"/>
    <dgm:cxn modelId="{58B714E0-A2EF-43F9-BC56-E0363B1B7635}" srcId="{8930FF54-83E7-4583-987D-97DF8F508D49}" destId="{D6F5727E-126D-4330-8369-9D392F264981}" srcOrd="4" destOrd="0" parTransId="{F5103FF3-DA3D-45F2-94C6-5FF4BAC817A0}" sibTransId="{86D7BAAE-830D-4A17-9395-7ADF27AA1A8D}"/>
    <dgm:cxn modelId="{CFEE02E2-CA26-4DE3-B077-C8DF781FCBF0}" type="presOf" srcId="{8930FF54-83E7-4583-987D-97DF8F508D49}" destId="{C8E68410-13AF-4B02-BAE3-424182FD4A5A}" srcOrd="0" destOrd="0" presId="urn:microsoft.com/office/officeart/2008/layout/HorizontalMultiLevelHierarchy"/>
    <dgm:cxn modelId="{E3504AFB-B43F-43B1-90CF-43BC99BC012D}" type="presOf" srcId="{3953A2DF-A669-46BC-ADF1-53B45D18BB36}" destId="{BE57C7EA-6DA8-4A90-AD20-98634BCA8461}" srcOrd="0" destOrd="0" presId="urn:microsoft.com/office/officeart/2008/layout/HorizontalMultiLevelHierarchy"/>
    <dgm:cxn modelId="{BF96D676-0789-4BF7-B532-19F07155BD66}" type="presParOf" srcId="{C28986CA-1887-46A8-AE83-07C9D61A327E}" destId="{B7CEAE94-9471-4D36-87F1-D486E4E11B8A}" srcOrd="0" destOrd="0" presId="urn:microsoft.com/office/officeart/2008/layout/HorizontalMultiLevelHierarchy"/>
    <dgm:cxn modelId="{2197C484-FF64-4E56-914D-874D9BAF52DE}" type="presParOf" srcId="{B7CEAE94-9471-4D36-87F1-D486E4E11B8A}" destId="{C8E68410-13AF-4B02-BAE3-424182FD4A5A}" srcOrd="0" destOrd="0" presId="urn:microsoft.com/office/officeart/2008/layout/HorizontalMultiLevelHierarchy"/>
    <dgm:cxn modelId="{D7EEC914-355B-4A28-9E64-B1D450EE4DB4}" type="presParOf" srcId="{B7CEAE94-9471-4D36-87F1-D486E4E11B8A}" destId="{40189555-A491-4681-B5EB-7DA80E63329B}" srcOrd="1" destOrd="0" presId="urn:microsoft.com/office/officeart/2008/layout/HorizontalMultiLevelHierarchy"/>
    <dgm:cxn modelId="{4622739D-25AC-495B-B884-4D049622B3FC}" type="presParOf" srcId="{40189555-A491-4681-B5EB-7DA80E63329B}" destId="{A26715B4-AB63-44B0-B4BA-8ABEE5B3E836}" srcOrd="0" destOrd="0" presId="urn:microsoft.com/office/officeart/2008/layout/HorizontalMultiLevelHierarchy"/>
    <dgm:cxn modelId="{44EA2280-C9EB-4927-9039-8D89DA843F98}" type="presParOf" srcId="{A26715B4-AB63-44B0-B4BA-8ABEE5B3E836}" destId="{6B06A42C-C88C-446F-B316-AAC6B0FBF7E7}" srcOrd="0" destOrd="0" presId="urn:microsoft.com/office/officeart/2008/layout/HorizontalMultiLevelHierarchy"/>
    <dgm:cxn modelId="{2262D598-5766-4E4E-B7DB-51D9ABDD6BEF}" type="presParOf" srcId="{40189555-A491-4681-B5EB-7DA80E63329B}" destId="{004695F4-37B4-4454-8907-F2B4141B7156}" srcOrd="1" destOrd="0" presId="urn:microsoft.com/office/officeart/2008/layout/HorizontalMultiLevelHierarchy"/>
    <dgm:cxn modelId="{D9E20A61-699B-48CC-8984-A81CC1B5F71B}" type="presParOf" srcId="{004695F4-37B4-4454-8907-F2B4141B7156}" destId="{3872A5D9-4E49-433E-B973-2A07FBB58EF8}" srcOrd="0" destOrd="0" presId="urn:microsoft.com/office/officeart/2008/layout/HorizontalMultiLevelHierarchy"/>
    <dgm:cxn modelId="{122A4AA2-6775-4378-AF2A-41B386C833F0}" type="presParOf" srcId="{004695F4-37B4-4454-8907-F2B4141B7156}" destId="{E7EABB8D-0956-467B-A61E-C0997D680CCE}" srcOrd="1" destOrd="0" presId="urn:microsoft.com/office/officeart/2008/layout/HorizontalMultiLevelHierarchy"/>
    <dgm:cxn modelId="{8E2DF72C-4777-4EFD-B86E-11CD2074925A}" type="presParOf" srcId="{40189555-A491-4681-B5EB-7DA80E63329B}" destId="{3088684A-BFC7-462E-A713-24696D484CD0}" srcOrd="2" destOrd="0" presId="urn:microsoft.com/office/officeart/2008/layout/HorizontalMultiLevelHierarchy"/>
    <dgm:cxn modelId="{BED6049D-3270-40A9-A19A-3763F8FAD74B}" type="presParOf" srcId="{3088684A-BFC7-462E-A713-24696D484CD0}" destId="{F90BEE08-7A7D-486D-849F-0BCE575DB9BC}" srcOrd="0" destOrd="0" presId="urn:microsoft.com/office/officeart/2008/layout/HorizontalMultiLevelHierarchy"/>
    <dgm:cxn modelId="{58B192DE-6816-4E86-903B-36A7BC7B5B3A}" type="presParOf" srcId="{40189555-A491-4681-B5EB-7DA80E63329B}" destId="{428FFC71-86B6-451A-9906-B84A500BC331}" srcOrd="3" destOrd="0" presId="urn:microsoft.com/office/officeart/2008/layout/HorizontalMultiLevelHierarchy"/>
    <dgm:cxn modelId="{04E7DD7F-568A-4F47-A76C-E8AF2516A889}" type="presParOf" srcId="{428FFC71-86B6-451A-9906-B84A500BC331}" destId="{38749F7E-8C7E-44E1-A171-15146485DF7E}" srcOrd="0" destOrd="0" presId="urn:microsoft.com/office/officeart/2008/layout/HorizontalMultiLevelHierarchy"/>
    <dgm:cxn modelId="{F1CAD50F-FEFC-4CD6-9BBF-67692128AF0F}" type="presParOf" srcId="{428FFC71-86B6-451A-9906-B84A500BC331}" destId="{EA090986-099F-40CA-8FD4-42F75D2DD183}" srcOrd="1" destOrd="0" presId="urn:microsoft.com/office/officeart/2008/layout/HorizontalMultiLevelHierarchy"/>
    <dgm:cxn modelId="{8AD2D3F0-455B-4662-9DCE-D094009B893A}" type="presParOf" srcId="{40189555-A491-4681-B5EB-7DA80E63329B}" destId="{C528309E-1B80-4E11-A630-AFC0B0F24BDE}" srcOrd="4" destOrd="0" presId="urn:microsoft.com/office/officeart/2008/layout/HorizontalMultiLevelHierarchy"/>
    <dgm:cxn modelId="{EAC7E027-6564-409F-A078-852138238ECA}" type="presParOf" srcId="{C528309E-1B80-4E11-A630-AFC0B0F24BDE}" destId="{CD6824F6-95B5-44AA-9A94-5F35CA7576D3}" srcOrd="0" destOrd="0" presId="urn:microsoft.com/office/officeart/2008/layout/HorizontalMultiLevelHierarchy"/>
    <dgm:cxn modelId="{244327B8-8A16-41DD-BB09-5187409EC3E6}" type="presParOf" srcId="{40189555-A491-4681-B5EB-7DA80E63329B}" destId="{D8315AA3-9932-40D8-8438-E3CE72B0249F}" srcOrd="5" destOrd="0" presId="urn:microsoft.com/office/officeart/2008/layout/HorizontalMultiLevelHierarchy"/>
    <dgm:cxn modelId="{AE9902D4-8A06-435D-82AF-06D213EFE60E}" type="presParOf" srcId="{D8315AA3-9932-40D8-8438-E3CE72B0249F}" destId="{033A4236-5A94-45AF-96A4-B2BE9E2217DC}" srcOrd="0" destOrd="0" presId="urn:microsoft.com/office/officeart/2008/layout/HorizontalMultiLevelHierarchy"/>
    <dgm:cxn modelId="{8C02747D-60F3-40E8-827D-1839AF7C853E}" type="presParOf" srcId="{D8315AA3-9932-40D8-8438-E3CE72B0249F}" destId="{7B2E2600-7DC6-449E-85C3-3D0C510B658E}" srcOrd="1" destOrd="0" presId="urn:microsoft.com/office/officeart/2008/layout/HorizontalMultiLevelHierarchy"/>
    <dgm:cxn modelId="{4E543ED1-6573-428D-8764-298BFB359B19}" type="presParOf" srcId="{40189555-A491-4681-B5EB-7DA80E63329B}" destId="{BE57C7EA-6DA8-4A90-AD20-98634BCA8461}" srcOrd="6" destOrd="0" presId="urn:microsoft.com/office/officeart/2008/layout/HorizontalMultiLevelHierarchy"/>
    <dgm:cxn modelId="{7C20721F-4A60-4AF8-B27D-940B9AF1D355}" type="presParOf" srcId="{BE57C7EA-6DA8-4A90-AD20-98634BCA8461}" destId="{FB52F759-F06B-4654-9649-88A247D747E2}" srcOrd="0" destOrd="0" presId="urn:microsoft.com/office/officeart/2008/layout/HorizontalMultiLevelHierarchy"/>
    <dgm:cxn modelId="{769CFEA2-311C-4381-9D67-77C677BC1532}" type="presParOf" srcId="{40189555-A491-4681-B5EB-7DA80E63329B}" destId="{B02AC72D-E38C-4BCB-976F-905256955E0E}" srcOrd="7" destOrd="0" presId="urn:microsoft.com/office/officeart/2008/layout/HorizontalMultiLevelHierarchy"/>
    <dgm:cxn modelId="{F5F243FB-B699-484C-8BA6-2C2D7518D554}" type="presParOf" srcId="{B02AC72D-E38C-4BCB-976F-905256955E0E}" destId="{777801CC-EC6E-4D00-BC3A-44C9661E771B}" srcOrd="0" destOrd="0" presId="urn:microsoft.com/office/officeart/2008/layout/HorizontalMultiLevelHierarchy"/>
    <dgm:cxn modelId="{88D5B7EA-B7CE-433D-970B-CDF48413EAC8}" type="presParOf" srcId="{B02AC72D-E38C-4BCB-976F-905256955E0E}" destId="{413A4EF3-D7ED-4FBB-B65E-9D8C4BBC07A8}" srcOrd="1" destOrd="0" presId="urn:microsoft.com/office/officeart/2008/layout/HorizontalMultiLevelHierarchy"/>
    <dgm:cxn modelId="{61D31861-B325-476C-A0F5-9561A7CF3607}" type="presParOf" srcId="{40189555-A491-4681-B5EB-7DA80E63329B}" destId="{3ACCEEF2-551E-4EBE-8EB5-4A7924B5EBE3}" srcOrd="8" destOrd="0" presId="urn:microsoft.com/office/officeart/2008/layout/HorizontalMultiLevelHierarchy"/>
    <dgm:cxn modelId="{B585EFDB-58A4-4AAA-8A92-1CEFA5FD5B65}" type="presParOf" srcId="{3ACCEEF2-551E-4EBE-8EB5-4A7924B5EBE3}" destId="{C199FA60-5B27-431B-AF0C-16AEBBD1A215}" srcOrd="0" destOrd="0" presId="urn:microsoft.com/office/officeart/2008/layout/HorizontalMultiLevelHierarchy"/>
    <dgm:cxn modelId="{8765C8B3-84D9-4D7C-BEB4-D5B0D0944006}" type="presParOf" srcId="{40189555-A491-4681-B5EB-7DA80E63329B}" destId="{4234CF8E-DBC9-460E-861B-B7E79EC2AD70}" srcOrd="9" destOrd="0" presId="urn:microsoft.com/office/officeart/2008/layout/HorizontalMultiLevelHierarchy"/>
    <dgm:cxn modelId="{B59DD0BC-F5F3-4BA9-9E4F-96BEBDC6A31D}" type="presParOf" srcId="{4234CF8E-DBC9-460E-861B-B7E79EC2AD70}" destId="{09724A25-2C2E-4892-8A1C-F24080AE6DEC}" srcOrd="0" destOrd="0" presId="urn:microsoft.com/office/officeart/2008/layout/HorizontalMultiLevelHierarchy"/>
    <dgm:cxn modelId="{1B858F74-95A3-49D5-9D97-900BBFF5077C}" type="presParOf" srcId="{4234CF8E-DBC9-460E-861B-B7E79EC2AD70}" destId="{511CE359-5CB0-447C-B915-9E03D26AE8F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CEEF2-551E-4EBE-8EB5-4A7924B5EBE3}">
      <dsp:nvSpPr>
        <dsp:cNvPr id="0" name=""/>
        <dsp:cNvSpPr/>
      </dsp:nvSpPr>
      <dsp:spPr>
        <a:xfrm>
          <a:off x="2321399" y="2175272"/>
          <a:ext cx="475529" cy="1812230"/>
        </a:xfrm>
        <a:custGeom>
          <a:avLst/>
          <a:gdLst/>
          <a:ahLst/>
          <a:cxnLst/>
          <a:rect l="0" t="0" r="0" b="0"/>
          <a:pathLst>
            <a:path>
              <a:moveTo>
                <a:pt x="0" y="0"/>
              </a:moveTo>
              <a:lnTo>
                <a:pt x="237764" y="0"/>
              </a:lnTo>
              <a:lnTo>
                <a:pt x="237764" y="1812230"/>
              </a:lnTo>
              <a:lnTo>
                <a:pt x="475529" y="181223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512325" y="3034547"/>
        <a:ext cx="93679" cy="93679"/>
      </dsp:txXfrm>
    </dsp:sp>
    <dsp:sp modelId="{BE57C7EA-6DA8-4A90-AD20-98634BCA8461}">
      <dsp:nvSpPr>
        <dsp:cNvPr id="0" name=""/>
        <dsp:cNvSpPr/>
      </dsp:nvSpPr>
      <dsp:spPr>
        <a:xfrm>
          <a:off x="2321399" y="2175272"/>
          <a:ext cx="475529" cy="906115"/>
        </a:xfrm>
        <a:custGeom>
          <a:avLst/>
          <a:gdLst/>
          <a:ahLst/>
          <a:cxnLst/>
          <a:rect l="0" t="0" r="0" b="0"/>
          <a:pathLst>
            <a:path>
              <a:moveTo>
                <a:pt x="0" y="0"/>
              </a:moveTo>
              <a:lnTo>
                <a:pt x="237764" y="0"/>
              </a:lnTo>
              <a:lnTo>
                <a:pt x="237764" y="906115"/>
              </a:lnTo>
              <a:lnTo>
                <a:pt x="475529" y="9061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33581" y="2602746"/>
        <a:ext cx="51165" cy="51165"/>
      </dsp:txXfrm>
    </dsp:sp>
    <dsp:sp modelId="{C528309E-1B80-4E11-A630-AFC0B0F24BDE}">
      <dsp:nvSpPr>
        <dsp:cNvPr id="0" name=""/>
        <dsp:cNvSpPr/>
      </dsp:nvSpPr>
      <dsp:spPr>
        <a:xfrm>
          <a:off x="2321399" y="2129551"/>
          <a:ext cx="475529" cy="91440"/>
        </a:xfrm>
        <a:custGeom>
          <a:avLst/>
          <a:gdLst/>
          <a:ahLst/>
          <a:cxnLst/>
          <a:rect l="0" t="0" r="0" b="0"/>
          <a:pathLst>
            <a:path>
              <a:moveTo>
                <a:pt x="0" y="45720"/>
              </a:moveTo>
              <a:lnTo>
                <a:pt x="475529"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47276" y="2163383"/>
        <a:ext cx="23776" cy="23776"/>
      </dsp:txXfrm>
    </dsp:sp>
    <dsp:sp modelId="{3088684A-BFC7-462E-A713-24696D484CD0}">
      <dsp:nvSpPr>
        <dsp:cNvPr id="0" name=""/>
        <dsp:cNvSpPr/>
      </dsp:nvSpPr>
      <dsp:spPr>
        <a:xfrm>
          <a:off x="2321399" y="1269156"/>
          <a:ext cx="475529" cy="906115"/>
        </a:xfrm>
        <a:custGeom>
          <a:avLst/>
          <a:gdLst/>
          <a:ahLst/>
          <a:cxnLst/>
          <a:rect l="0" t="0" r="0" b="0"/>
          <a:pathLst>
            <a:path>
              <a:moveTo>
                <a:pt x="0" y="906115"/>
              </a:moveTo>
              <a:lnTo>
                <a:pt x="237764" y="906115"/>
              </a:lnTo>
              <a:lnTo>
                <a:pt x="237764" y="0"/>
              </a:lnTo>
              <a:lnTo>
                <a:pt x="47552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533581" y="1696631"/>
        <a:ext cx="51165" cy="51165"/>
      </dsp:txXfrm>
    </dsp:sp>
    <dsp:sp modelId="{A26715B4-AB63-44B0-B4BA-8ABEE5B3E836}">
      <dsp:nvSpPr>
        <dsp:cNvPr id="0" name=""/>
        <dsp:cNvSpPr/>
      </dsp:nvSpPr>
      <dsp:spPr>
        <a:xfrm>
          <a:off x="2321399" y="363041"/>
          <a:ext cx="475529" cy="1812230"/>
        </a:xfrm>
        <a:custGeom>
          <a:avLst/>
          <a:gdLst/>
          <a:ahLst/>
          <a:cxnLst/>
          <a:rect l="0" t="0" r="0" b="0"/>
          <a:pathLst>
            <a:path>
              <a:moveTo>
                <a:pt x="0" y="1812230"/>
              </a:moveTo>
              <a:lnTo>
                <a:pt x="237764" y="1812230"/>
              </a:lnTo>
              <a:lnTo>
                <a:pt x="237764" y="0"/>
              </a:lnTo>
              <a:lnTo>
                <a:pt x="47552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CN" altLang="en-US" sz="700" kern="1200"/>
        </a:p>
      </dsp:txBody>
      <dsp:txXfrm>
        <a:off x="2512325" y="1222316"/>
        <a:ext cx="93679" cy="93679"/>
      </dsp:txXfrm>
    </dsp:sp>
    <dsp:sp modelId="{C8E68410-13AF-4B02-BAE3-424182FD4A5A}">
      <dsp:nvSpPr>
        <dsp:cNvPr id="0" name=""/>
        <dsp:cNvSpPr/>
      </dsp:nvSpPr>
      <dsp:spPr>
        <a:xfrm rot="16200000">
          <a:off x="51342" y="1812825"/>
          <a:ext cx="3815223" cy="72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zh-CN" altLang="en-US" sz="4200" kern="1200" dirty="0"/>
            <a:t>界面增强超导</a:t>
          </a:r>
        </a:p>
      </dsp:txBody>
      <dsp:txXfrm>
        <a:off x="51342" y="1812825"/>
        <a:ext cx="3815223" cy="724892"/>
      </dsp:txXfrm>
    </dsp:sp>
    <dsp:sp modelId="{3872A5D9-4E49-433E-B973-2A07FBB58EF8}">
      <dsp:nvSpPr>
        <dsp:cNvPr id="0" name=""/>
        <dsp:cNvSpPr/>
      </dsp:nvSpPr>
      <dsp:spPr>
        <a:xfrm>
          <a:off x="2796929" y="594"/>
          <a:ext cx="2377647" cy="72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超导理论</a:t>
          </a:r>
        </a:p>
      </dsp:txBody>
      <dsp:txXfrm>
        <a:off x="2796929" y="594"/>
        <a:ext cx="2377647" cy="724892"/>
      </dsp:txXfrm>
    </dsp:sp>
    <dsp:sp modelId="{38749F7E-8C7E-44E1-A171-15146485DF7E}">
      <dsp:nvSpPr>
        <dsp:cNvPr id="0" name=""/>
        <dsp:cNvSpPr/>
      </dsp:nvSpPr>
      <dsp:spPr>
        <a:xfrm>
          <a:off x="2796929" y="906710"/>
          <a:ext cx="2377647" cy="72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界面效应</a:t>
          </a:r>
        </a:p>
      </dsp:txBody>
      <dsp:txXfrm>
        <a:off x="2796929" y="906710"/>
        <a:ext cx="2377647" cy="724892"/>
      </dsp:txXfrm>
    </dsp:sp>
    <dsp:sp modelId="{033A4236-5A94-45AF-96A4-B2BE9E2217DC}">
      <dsp:nvSpPr>
        <dsp:cNvPr id="0" name=""/>
        <dsp:cNvSpPr/>
      </dsp:nvSpPr>
      <dsp:spPr>
        <a:xfrm>
          <a:off x="2796929" y="1812825"/>
          <a:ext cx="2377647" cy="72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altLang="zh-CN" sz="3000" kern="1200" dirty="0" err="1"/>
            <a:t>FeSe</a:t>
          </a:r>
          <a:r>
            <a:rPr lang="en-US" altLang="zh-CN" sz="3000" kern="1200" dirty="0"/>
            <a:t>/SrTiO</a:t>
          </a:r>
          <a:r>
            <a:rPr lang="en-US" altLang="zh-CN" sz="3000" kern="1200" baseline="-25000" dirty="0"/>
            <a:t>3</a:t>
          </a:r>
          <a:endParaRPr lang="zh-CN" altLang="en-US" sz="3000" kern="1200" dirty="0"/>
        </a:p>
      </dsp:txBody>
      <dsp:txXfrm>
        <a:off x="2796929" y="1812825"/>
        <a:ext cx="2377647" cy="724892"/>
      </dsp:txXfrm>
    </dsp:sp>
    <dsp:sp modelId="{777801CC-EC6E-4D00-BC3A-44C9661E771B}">
      <dsp:nvSpPr>
        <dsp:cNvPr id="0" name=""/>
        <dsp:cNvSpPr/>
      </dsp:nvSpPr>
      <dsp:spPr>
        <a:xfrm>
          <a:off x="2796929" y="2718941"/>
          <a:ext cx="2377647" cy="72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其他实验证据</a:t>
          </a:r>
        </a:p>
      </dsp:txBody>
      <dsp:txXfrm>
        <a:off x="2796929" y="2718941"/>
        <a:ext cx="2377647" cy="724892"/>
      </dsp:txXfrm>
    </dsp:sp>
    <dsp:sp modelId="{09724A25-2C2E-4892-8A1C-F24080AE6DEC}">
      <dsp:nvSpPr>
        <dsp:cNvPr id="0" name=""/>
        <dsp:cNvSpPr/>
      </dsp:nvSpPr>
      <dsp:spPr>
        <a:xfrm>
          <a:off x="2796929" y="3625056"/>
          <a:ext cx="2377647" cy="7248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总结与展望</a:t>
          </a:r>
        </a:p>
      </dsp:txBody>
      <dsp:txXfrm>
        <a:off x="2796929" y="3625056"/>
        <a:ext cx="2377647" cy="7248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646DB-1305-47CE-BB51-FA7873C9F89F}" type="datetimeFigureOut">
              <a:rPr lang="zh-CN" altLang="en-US" smtClean="0"/>
              <a:t>2019/11/19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202DB-F33B-402F-AD9D-EE725CBEE08B}" type="slidenum">
              <a:rPr lang="zh-CN" altLang="en-US" smtClean="0"/>
              <a:t>‹#›</a:t>
            </a:fld>
            <a:endParaRPr lang="zh-CN" altLang="en-US"/>
          </a:p>
        </p:txBody>
      </p:sp>
    </p:spTree>
    <p:extLst>
      <p:ext uri="{BB962C8B-B14F-4D97-AF65-F5344CB8AC3E}">
        <p14:creationId xmlns:p14="http://schemas.microsoft.com/office/powerpoint/2010/main" val="109382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这部分理论很复杂，有大量计算，不会有人想听的</a:t>
            </a:r>
            <a:endParaRPr lang="en-US" altLang="zh-CN" dirty="0"/>
          </a:p>
          <a:p>
            <a:r>
              <a:rPr lang="zh-CN" altLang="en-US" dirty="0"/>
              <a:t>其实这部分才是真正的机制，但是讲不清楚</a:t>
            </a:r>
          </a:p>
        </p:txBody>
      </p:sp>
      <p:sp>
        <p:nvSpPr>
          <p:cNvPr id="4" name="灯片编号占位符 3"/>
          <p:cNvSpPr>
            <a:spLocks noGrp="1"/>
          </p:cNvSpPr>
          <p:nvPr>
            <p:ph type="sldNum" sz="quarter" idx="10"/>
          </p:nvPr>
        </p:nvSpPr>
        <p:spPr/>
        <p:txBody>
          <a:bodyPr/>
          <a:lstStyle/>
          <a:p>
            <a:fld id="{1D15146F-71F7-466F-B738-0D89D090D1B5}" type="slidenum">
              <a:rPr lang="zh-CN" altLang="en-US" smtClean="0"/>
              <a:t>4</a:t>
            </a:fld>
            <a:endParaRPr lang="zh-CN" altLang="en-US"/>
          </a:p>
        </p:txBody>
      </p:sp>
    </p:spTree>
    <p:extLst>
      <p:ext uri="{BB962C8B-B14F-4D97-AF65-F5344CB8AC3E}">
        <p14:creationId xmlns:p14="http://schemas.microsoft.com/office/powerpoint/2010/main" val="346380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本研究利用紫外光发射光谱（</a:t>
            </a:r>
            <a:r>
              <a:rPr lang="en-US" altLang="zh-CN" sz="1200" kern="1200" dirty="0">
                <a:solidFill>
                  <a:schemeClr val="tx1"/>
                </a:solidFill>
                <a:effectLst/>
                <a:latin typeface="+mn-lt"/>
                <a:ea typeface="+mn-ea"/>
                <a:cs typeface="+mn-cs"/>
              </a:rPr>
              <a:t>UPS</a:t>
            </a:r>
            <a:r>
              <a:rPr lang="zh-CN" altLang="zh-CN" sz="1200" kern="1200" dirty="0">
                <a:solidFill>
                  <a:schemeClr val="tx1"/>
                </a:solidFill>
                <a:effectLst/>
                <a:latin typeface="+mn-lt"/>
                <a:ea typeface="+mn-ea"/>
                <a:cs typeface="+mn-cs"/>
              </a:rPr>
              <a:t>）和元素敏感</a:t>
            </a:r>
            <a:r>
              <a:rPr lang="en-US" altLang="zh-CN" sz="1200" kern="1200" dirty="0">
                <a:solidFill>
                  <a:schemeClr val="tx1"/>
                </a:solidFill>
                <a:effectLst/>
                <a:latin typeface="+mn-lt"/>
                <a:ea typeface="+mn-ea"/>
                <a:cs typeface="+mn-cs"/>
              </a:rPr>
              <a:t>X</a:t>
            </a:r>
            <a:r>
              <a:rPr lang="zh-CN" altLang="zh-CN" sz="1200" kern="1200" dirty="0">
                <a:solidFill>
                  <a:schemeClr val="tx1"/>
                </a:solidFill>
                <a:effectLst/>
                <a:latin typeface="+mn-lt"/>
                <a:ea typeface="+mn-ea"/>
                <a:cs typeface="+mn-cs"/>
              </a:rPr>
              <a:t>射线光电子能谱（</a:t>
            </a:r>
            <a:r>
              <a:rPr lang="en-US" altLang="zh-CN" sz="1200" kern="1200" dirty="0">
                <a:solidFill>
                  <a:schemeClr val="tx1"/>
                </a:solidFill>
                <a:effectLst/>
                <a:latin typeface="+mn-lt"/>
                <a:ea typeface="+mn-ea"/>
                <a:cs typeface="+mn-cs"/>
              </a:rPr>
              <a:t>XPS</a:t>
            </a:r>
            <a:r>
              <a:rPr lang="zh-CN" altLang="zh-CN" sz="1200" kern="1200" dirty="0">
                <a:solidFill>
                  <a:schemeClr val="tx1"/>
                </a:solidFill>
                <a:effectLst/>
                <a:latin typeface="+mn-lt"/>
                <a:ea typeface="+mn-ea"/>
                <a:cs typeface="+mn-cs"/>
              </a:rPr>
              <a:t>）研究了</a:t>
            </a:r>
            <a:r>
              <a:rPr lang="en-US" altLang="zh-CN" sz="1200" kern="1200" dirty="0">
                <a:solidFill>
                  <a:schemeClr val="tx1"/>
                </a:solidFill>
                <a:effectLst/>
                <a:latin typeface="+mn-lt"/>
                <a:ea typeface="+mn-ea"/>
                <a:cs typeface="+mn-cs"/>
              </a:rPr>
              <a:t>1uc-FeSe/STO</a:t>
            </a:r>
            <a:r>
              <a:rPr lang="zh-CN" altLang="zh-CN" sz="1200" kern="1200" dirty="0">
                <a:solidFill>
                  <a:schemeClr val="tx1"/>
                </a:solidFill>
                <a:effectLst/>
                <a:latin typeface="+mn-lt"/>
                <a:ea typeface="+mn-ea"/>
                <a:cs typeface="+mn-cs"/>
              </a:rPr>
              <a:t>异质结构的能带排列和电子重建。</a:t>
            </a:r>
            <a:r>
              <a:rPr lang="zh-CN" altLang="en-US" sz="1200" kern="1200" dirty="0">
                <a:solidFill>
                  <a:schemeClr val="tx1"/>
                </a:solidFill>
                <a:effectLst/>
                <a:latin typeface="+mn-lt"/>
                <a:ea typeface="+mn-ea"/>
                <a:cs typeface="+mn-cs"/>
              </a:rPr>
              <a:t>研究了电荷转移的起源与电声耦合增强的起源。</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这张图</a:t>
            </a:r>
            <a:r>
              <a:rPr lang="zh-CN" altLang="zh-CN" sz="1200" kern="1200" dirty="0">
                <a:solidFill>
                  <a:schemeClr val="tx1"/>
                </a:solidFill>
                <a:effectLst/>
                <a:latin typeface="+mn-lt"/>
                <a:ea typeface="+mn-ea"/>
                <a:cs typeface="+mn-cs"/>
              </a:rPr>
              <a:t>显示了在超高真空（</a:t>
            </a:r>
            <a:r>
              <a:rPr lang="en-US" altLang="zh-CN" sz="1200" kern="1200" dirty="0">
                <a:solidFill>
                  <a:schemeClr val="tx1"/>
                </a:solidFill>
                <a:effectLst/>
                <a:latin typeface="+mn-lt"/>
                <a:ea typeface="+mn-ea"/>
                <a:cs typeface="+mn-cs"/>
              </a:rPr>
              <a:t>UHV</a:t>
            </a:r>
            <a:r>
              <a:rPr lang="zh-CN" altLang="zh-CN" sz="1200" kern="1200" dirty="0">
                <a:solidFill>
                  <a:schemeClr val="tx1"/>
                </a:solidFill>
                <a:effectLst/>
                <a:latin typeface="+mn-lt"/>
                <a:ea typeface="+mn-ea"/>
                <a:cs typeface="+mn-cs"/>
              </a:rPr>
              <a:t>）中，在</a:t>
            </a:r>
            <a:r>
              <a:rPr lang="en-US" altLang="zh-CN" sz="1200" kern="1200" dirty="0">
                <a:solidFill>
                  <a:schemeClr val="tx1"/>
                </a:solidFill>
                <a:effectLst/>
                <a:latin typeface="+mn-lt"/>
                <a:ea typeface="+mn-ea"/>
                <a:cs typeface="+mn-cs"/>
              </a:rPr>
              <a:t>300</a:t>
            </a:r>
            <a:r>
              <a:rPr lang="zh-CN" altLang="zh-CN" sz="1200" kern="1200" dirty="0">
                <a:solidFill>
                  <a:schemeClr val="tx1"/>
                </a:solidFill>
                <a:effectLst/>
                <a:latin typeface="+mn-lt"/>
                <a:ea typeface="+mn-ea"/>
                <a:cs typeface="+mn-cs"/>
              </a:rPr>
              <a:t>至</a:t>
            </a:r>
            <a:r>
              <a:rPr lang="en-US" altLang="zh-CN" sz="1200" kern="1200" dirty="0">
                <a:solidFill>
                  <a:schemeClr val="tx1"/>
                </a:solidFill>
                <a:effectLst/>
                <a:latin typeface="+mn-lt"/>
                <a:ea typeface="+mn-ea"/>
                <a:cs typeface="+mn-cs"/>
              </a:rPr>
              <a:t>500°C</a:t>
            </a:r>
            <a:r>
              <a:rPr lang="zh-CN" altLang="zh-CN" sz="1200" kern="1200" dirty="0">
                <a:solidFill>
                  <a:schemeClr val="tx1"/>
                </a:solidFill>
                <a:effectLst/>
                <a:latin typeface="+mn-lt"/>
                <a:ea typeface="+mn-ea"/>
                <a:cs typeface="+mn-cs"/>
              </a:rPr>
              <a:t>温度下连续退火后</a:t>
            </a:r>
            <a:r>
              <a:rPr lang="en-US" altLang="zh-CN" sz="1200" kern="1200" dirty="0" err="1">
                <a:solidFill>
                  <a:schemeClr val="tx1"/>
                </a:solidFill>
                <a:effectLst/>
                <a:latin typeface="+mn-lt"/>
                <a:ea typeface="+mn-ea"/>
                <a:cs typeface="+mn-cs"/>
              </a:rPr>
              <a:t>FeSe</a:t>
            </a:r>
            <a:r>
              <a:rPr lang="en-US" altLang="zh-CN" sz="1200" kern="1200" dirty="0">
                <a:solidFill>
                  <a:schemeClr val="tx1"/>
                </a:solidFill>
                <a:effectLst/>
                <a:latin typeface="+mn-lt"/>
                <a:ea typeface="+mn-ea"/>
                <a:cs typeface="+mn-cs"/>
              </a:rPr>
              <a:t>/STO</a:t>
            </a:r>
            <a:r>
              <a:rPr lang="zh-CN" altLang="zh-CN" sz="1200" kern="1200" dirty="0">
                <a:solidFill>
                  <a:schemeClr val="tx1"/>
                </a:solidFill>
                <a:effectLst/>
                <a:latin typeface="+mn-lt"/>
                <a:ea typeface="+mn-ea"/>
                <a:cs typeface="+mn-cs"/>
              </a:rPr>
              <a:t>表面形貌的演变。</a:t>
            </a:r>
            <a:r>
              <a:rPr lang="zh-CN" altLang="en-US" sz="1200" kern="1200" dirty="0">
                <a:solidFill>
                  <a:schemeClr val="tx1"/>
                </a:solidFill>
                <a:effectLst/>
                <a:latin typeface="+mn-lt"/>
                <a:ea typeface="+mn-ea"/>
                <a:cs typeface="+mn-cs"/>
              </a:rPr>
              <a:t>退货温度为</a:t>
            </a:r>
            <a:r>
              <a:rPr lang="en-US" altLang="zh-CN" sz="1200" kern="1200" dirty="0">
                <a:solidFill>
                  <a:schemeClr val="tx1"/>
                </a:solidFill>
                <a:effectLst/>
                <a:latin typeface="+mn-lt"/>
                <a:ea typeface="+mn-ea"/>
                <a:cs typeface="+mn-cs"/>
              </a:rPr>
              <a:t>300K</a:t>
            </a:r>
            <a:r>
              <a:rPr lang="zh-CN" altLang="en-US" sz="1200" kern="1200" dirty="0">
                <a:solidFill>
                  <a:schemeClr val="tx1"/>
                </a:solidFill>
                <a:effectLst/>
                <a:latin typeface="+mn-lt"/>
                <a:ea typeface="+mn-ea"/>
                <a:cs typeface="+mn-cs"/>
              </a:rPr>
              <a:t>时，</a:t>
            </a:r>
            <a:r>
              <a:rPr lang="en-US" altLang="zh-CN" sz="1200" kern="1200" dirty="0">
                <a:solidFill>
                  <a:schemeClr val="tx1"/>
                </a:solidFill>
                <a:effectLst/>
                <a:latin typeface="+mn-lt"/>
                <a:ea typeface="+mn-ea"/>
                <a:cs typeface="+mn-cs"/>
              </a:rPr>
              <a:t>1uc </a:t>
            </a:r>
            <a:r>
              <a:rPr lang="en-US" altLang="zh-CN" sz="1200" kern="1200" dirty="0" err="1">
                <a:solidFill>
                  <a:schemeClr val="tx1"/>
                </a:solidFill>
                <a:effectLst/>
                <a:latin typeface="+mn-lt"/>
                <a:ea typeface="+mn-ea"/>
                <a:cs typeface="+mn-cs"/>
              </a:rPr>
              <a:t>FeSe</a:t>
            </a:r>
            <a:r>
              <a:rPr lang="zh-CN" altLang="en-US" sz="1200" kern="1200" dirty="0">
                <a:solidFill>
                  <a:schemeClr val="tx1"/>
                </a:solidFill>
                <a:effectLst/>
                <a:latin typeface="+mn-lt"/>
                <a:ea typeface="+mn-ea"/>
                <a:cs typeface="+mn-cs"/>
              </a:rPr>
              <a:t>薄膜遵循了</a:t>
            </a:r>
            <a:r>
              <a:rPr lang="en-US" altLang="zh-CN" sz="1200" kern="1200" dirty="0">
                <a:solidFill>
                  <a:schemeClr val="tx1"/>
                </a:solidFill>
                <a:effectLst/>
                <a:latin typeface="+mn-lt"/>
                <a:ea typeface="+mn-ea"/>
                <a:cs typeface="+mn-cs"/>
              </a:rPr>
              <a:t>STO</a:t>
            </a:r>
            <a:r>
              <a:rPr lang="zh-CN" altLang="en-US"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001</a:t>
            </a:r>
            <a:r>
              <a:rPr lang="zh-CN" altLang="en-US" sz="1200" kern="1200" dirty="0">
                <a:solidFill>
                  <a:schemeClr val="tx1"/>
                </a:solidFill>
                <a:effectLst/>
                <a:latin typeface="+mn-lt"/>
                <a:ea typeface="+mn-ea"/>
                <a:cs typeface="+mn-cs"/>
              </a:rPr>
              <a:t>）表面的阶梯状结构。</a:t>
            </a:r>
            <a:r>
              <a:rPr lang="en-US" altLang="zh-CN" sz="1200" kern="1200" dirty="0">
                <a:solidFill>
                  <a:schemeClr val="tx1"/>
                </a:solidFill>
                <a:effectLst/>
                <a:latin typeface="+mn-lt"/>
                <a:ea typeface="+mn-ea"/>
                <a:cs typeface="+mn-cs"/>
              </a:rPr>
              <a:t>2uc-FeSe</a:t>
            </a:r>
            <a:r>
              <a:rPr lang="zh-CN" altLang="en-US" sz="1200" kern="1200" dirty="0">
                <a:solidFill>
                  <a:schemeClr val="tx1"/>
                </a:solidFill>
                <a:effectLst/>
                <a:latin typeface="+mn-lt"/>
                <a:ea typeface="+mn-ea"/>
                <a:cs typeface="+mn-cs"/>
              </a:rPr>
              <a:t>岛（明亮区域）总是出现在较低阶地台阶边缘，表明理想的台阶流增长。随着进一步退火，</a:t>
            </a:r>
            <a:r>
              <a:rPr lang="en-US" altLang="zh-CN" sz="1200" kern="1200" dirty="0">
                <a:solidFill>
                  <a:schemeClr val="tx1"/>
                </a:solidFill>
                <a:effectLst/>
                <a:latin typeface="+mn-lt"/>
                <a:ea typeface="+mn-ea"/>
                <a:cs typeface="+mn-cs"/>
              </a:rPr>
              <a:t>2uc-FeSe</a:t>
            </a:r>
            <a:r>
              <a:rPr lang="zh-CN" altLang="en-US" sz="1200" kern="1200" dirty="0">
                <a:solidFill>
                  <a:schemeClr val="tx1"/>
                </a:solidFill>
                <a:effectLst/>
                <a:latin typeface="+mn-lt"/>
                <a:ea typeface="+mn-ea"/>
                <a:cs typeface="+mn-cs"/>
              </a:rPr>
              <a:t>岛在</a:t>
            </a:r>
            <a:r>
              <a:rPr lang="en-US" altLang="zh-CN" sz="1200" kern="1200" dirty="0">
                <a:solidFill>
                  <a:schemeClr val="tx1"/>
                </a:solidFill>
                <a:effectLst/>
                <a:latin typeface="+mn-lt"/>
                <a:ea typeface="+mn-ea"/>
                <a:cs typeface="+mn-cs"/>
              </a:rPr>
              <a:t>400℃</a:t>
            </a:r>
            <a:r>
              <a:rPr lang="zh-CN" altLang="en-US" sz="1200" kern="1200" dirty="0">
                <a:solidFill>
                  <a:schemeClr val="tx1"/>
                </a:solidFill>
                <a:effectLst/>
                <a:latin typeface="+mn-lt"/>
                <a:ea typeface="+mn-ea"/>
                <a:cs typeface="+mn-cs"/>
              </a:rPr>
              <a:t>分解并完全消失。</a:t>
            </a:r>
            <a:r>
              <a:rPr lang="zh-CN" altLang="zh-CN" sz="1200" kern="1200" dirty="0">
                <a:solidFill>
                  <a:schemeClr val="tx1"/>
                </a:solidFill>
                <a:effectLst/>
                <a:latin typeface="+mn-lt"/>
                <a:ea typeface="+mn-ea"/>
                <a:cs typeface="+mn-cs"/>
              </a:rPr>
              <a:t>由于富硒生长条件，退火温度低于</a:t>
            </a:r>
            <a:r>
              <a:rPr lang="en-US" altLang="zh-CN" sz="1200" kern="1200" dirty="0">
                <a:solidFill>
                  <a:schemeClr val="tx1"/>
                </a:solidFill>
                <a:effectLst/>
                <a:latin typeface="+mn-lt"/>
                <a:ea typeface="+mn-ea"/>
                <a:cs typeface="+mn-cs"/>
              </a:rPr>
              <a:t>400°C</a:t>
            </a:r>
            <a:r>
              <a:rPr lang="zh-CN" altLang="zh-CN" sz="1200" kern="1200" dirty="0">
                <a:solidFill>
                  <a:schemeClr val="tx1"/>
                </a:solidFill>
                <a:effectLst/>
                <a:latin typeface="+mn-lt"/>
                <a:ea typeface="+mn-ea"/>
                <a:cs typeface="+mn-cs"/>
              </a:rPr>
              <a:t>的</a:t>
            </a:r>
            <a:r>
              <a:rPr lang="en-US" altLang="zh-CN" sz="1200" kern="1200" dirty="0">
                <a:solidFill>
                  <a:schemeClr val="tx1"/>
                </a:solidFill>
                <a:effectLst/>
                <a:latin typeface="+mn-lt"/>
                <a:ea typeface="+mn-ea"/>
                <a:cs typeface="+mn-cs"/>
              </a:rPr>
              <a:t>1uc-FeSe</a:t>
            </a:r>
            <a:r>
              <a:rPr lang="zh-CN" altLang="zh-CN" sz="1200" kern="1200" dirty="0">
                <a:solidFill>
                  <a:schemeClr val="tx1"/>
                </a:solidFill>
                <a:effectLst/>
                <a:latin typeface="+mn-lt"/>
                <a:ea typeface="+mn-ea"/>
                <a:cs typeface="+mn-cs"/>
              </a:rPr>
              <a:t>薄膜含有丰富的硒原子。在</a:t>
            </a:r>
            <a:r>
              <a:rPr lang="en-US" altLang="zh-CN" sz="1200" kern="1200" dirty="0">
                <a:solidFill>
                  <a:schemeClr val="tx1"/>
                </a:solidFill>
                <a:effectLst/>
                <a:latin typeface="+mn-lt"/>
                <a:ea typeface="+mn-ea"/>
                <a:cs typeface="+mn-cs"/>
              </a:rPr>
              <a:t>450℃</a:t>
            </a:r>
            <a:r>
              <a:rPr lang="zh-CN" altLang="zh-CN" sz="1200" kern="1200" dirty="0">
                <a:solidFill>
                  <a:schemeClr val="tx1"/>
                </a:solidFill>
                <a:effectLst/>
                <a:latin typeface="+mn-lt"/>
                <a:ea typeface="+mn-ea"/>
                <a:cs typeface="+mn-cs"/>
              </a:rPr>
              <a:t>充分退火后，额外的硒原子解吸，薄膜变成化学计量。</a:t>
            </a:r>
            <a:r>
              <a:rPr lang="zh-CN" altLang="en-US" sz="1200" kern="1200" dirty="0">
                <a:solidFill>
                  <a:schemeClr val="tx1"/>
                </a:solidFill>
                <a:effectLst/>
                <a:latin typeface="+mn-lt"/>
                <a:ea typeface="+mn-ea"/>
                <a:cs typeface="+mn-cs"/>
              </a:rPr>
              <a:t>退火温度从</a:t>
            </a:r>
            <a:r>
              <a:rPr lang="en-US" altLang="zh-CN" sz="1200" kern="1200" dirty="0">
                <a:solidFill>
                  <a:schemeClr val="tx1"/>
                </a:solidFill>
                <a:effectLst/>
                <a:latin typeface="+mn-lt"/>
                <a:ea typeface="+mn-ea"/>
                <a:cs typeface="+mn-cs"/>
              </a:rPr>
              <a:t>480</a:t>
            </a:r>
            <a:r>
              <a:rPr lang="zh-CN" altLang="en-US" sz="1200" kern="1200" dirty="0">
                <a:solidFill>
                  <a:schemeClr val="tx1"/>
                </a:solidFill>
                <a:effectLst/>
                <a:latin typeface="+mn-lt"/>
                <a:ea typeface="+mn-ea"/>
                <a:cs typeface="+mn-cs"/>
              </a:rPr>
              <a:t>升到</a:t>
            </a:r>
            <a:r>
              <a:rPr lang="en-US" altLang="zh-CN" sz="1200" kern="1200" dirty="0">
                <a:solidFill>
                  <a:schemeClr val="tx1"/>
                </a:solidFill>
                <a:effectLst/>
                <a:latin typeface="+mn-lt"/>
                <a:ea typeface="+mn-ea"/>
                <a:cs typeface="+mn-cs"/>
              </a:rPr>
              <a:t>500</a:t>
            </a:r>
            <a:r>
              <a:rPr lang="zh-CN" altLang="en-US" sz="1200" kern="1200" dirty="0">
                <a:solidFill>
                  <a:schemeClr val="tx1"/>
                </a:solidFill>
                <a:effectLst/>
                <a:latin typeface="+mn-lt"/>
                <a:ea typeface="+mn-ea"/>
                <a:cs typeface="+mn-cs"/>
              </a:rPr>
              <a:t>时候，薄膜覆盖率下降，并且出现了轻微的</a:t>
            </a:r>
            <a:r>
              <a:rPr lang="en-US" altLang="zh-CN" sz="1200" kern="1200" dirty="0">
                <a:solidFill>
                  <a:schemeClr val="tx1"/>
                </a:solidFill>
                <a:effectLst/>
                <a:latin typeface="+mn-lt"/>
                <a:ea typeface="+mn-ea"/>
                <a:cs typeface="+mn-cs"/>
              </a:rPr>
              <a:t>Se</a:t>
            </a:r>
            <a:r>
              <a:rPr lang="zh-CN" altLang="en-US" sz="1200" kern="1200" dirty="0">
                <a:solidFill>
                  <a:schemeClr val="tx1"/>
                </a:solidFill>
                <a:effectLst/>
                <a:latin typeface="+mn-lt"/>
                <a:ea typeface="+mn-ea"/>
                <a:cs typeface="+mn-cs"/>
              </a:rPr>
              <a:t>空位。</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这张图显示了</a:t>
            </a:r>
            <a:r>
              <a:rPr lang="en-US" altLang="zh-CN" sz="1200" kern="1200" dirty="0">
                <a:solidFill>
                  <a:schemeClr val="tx1"/>
                </a:solidFill>
                <a:effectLst/>
                <a:latin typeface="+mn-lt"/>
                <a:ea typeface="+mn-ea"/>
                <a:cs typeface="+mn-cs"/>
              </a:rPr>
              <a:t>1uc-FeSe/STO</a:t>
            </a:r>
            <a:r>
              <a:rPr lang="zh-CN" altLang="zh-CN" sz="1200" kern="1200" dirty="0">
                <a:solidFill>
                  <a:schemeClr val="tx1"/>
                </a:solidFill>
                <a:effectLst/>
                <a:latin typeface="+mn-lt"/>
                <a:ea typeface="+mn-ea"/>
                <a:cs typeface="+mn-cs"/>
              </a:rPr>
              <a:t>随退火温度升高的归一化</a:t>
            </a:r>
            <a:r>
              <a:rPr lang="en-US" altLang="zh-CN" sz="1200" kern="1200" dirty="0">
                <a:solidFill>
                  <a:schemeClr val="tx1"/>
                </a:solidFill>
                <a:effectLst/>
                <a:latin typeface="+mn-lt"/>
                <a:ea typeface="+mn-ea"/>
                <a:cs typeface="+mn-cs"/>
              </a:rPr>
              <a:t>UPS</a:t>
            </a:r>
            <a:r>
              <a:rPr lang="zh-CN" altLang="zh-CN" sz="1200" kern="1200" dirty="0">
                <a:solidFill>
                  <a:schemeClr val="tx1"/>
                </a:solidFill>
                <a:effectLst/>
                <a:latin typeface="+mn-lt"/>
                <a:ea typeface="+mn-ea"/>
                <a:cs typeface="+mn-cs"/>
              </a:rPr>
              <a:t>谱</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为了比较，我们还显示了在</a:t>
            </a:r>
            <a:r>
              <a:rPr lang="en-US" altLang="zh-CN" sz="1200" kern="1200" dirty="0">
                <a:solidFill>
                  <a:schemeClr val="tx1"/>
                </a:solidFill>
                <a:effectLst/>
                <a:latin typeface="+mn-lt"/>
                <a:ea typeface="+mn-ea"/>
                <a:cs typeface="+mn-cs"/>
              </a:rPr>
              <a:t>1200</a:t>
            </a:r>
            <a:r>
              <a:rPr lang="zh-CN" altLang="zh-CN" sz="1200" kern="1200" dirty="0">
                <a:solidFill>
                  <a:schemeClr val="tx1"/>
                </a:solidFill>
                <a:effectLst/>
                <a:latin typeface="+mn-lt"/>
                <a:ea typeface="+mn-ea"/>
                <a:cs typeface="+mn-cs"/>
              </a:rPr>
              <a:t>摄氏度下退火的原始</a:t>
            </a:r>
            <a:r>
              <a:rPr lang="en-US" altLang="zh-CN" sz="1200" kern="1200" dirty="0">
                <a:solidFill>
                  <a:schemeClr val="tx1"/>
                </a:solidFill>
                <a:effectLst/>
                <a:latin typeface="+mn-lt"/>
                <a:ea typeface="+mn-ea"/>
                <a:cs typeface="+mn-cs"/>
              </a:rPr>
              <a:t>STO</a:t>
            </a:r>
            <a:r>
              <a:rPr lang="zh-CN" altLang="zh-CN" sz="1200" kern="1200" dirty="0">
                <a:solidFill>
                  <a:schemeClr val="tx1"/>
                </a:solidFill>
                <a:effectLst/>
                <a:latin typeface="+mn-lt"/>
                <a:ea typeface="+mn-ea"/>
                <a:cs typeface="+mn-cs"/>
              </a:rPr>
              <a:t>基板（黑色曲线）和</a:t>
            </a:r>
            <a:r>
              <a:rPr lang="en-US" altLang="zh-CN" sz="1200" kern="1200" dirty="0">
                <a:solidFill>
                  <a:schemeClr val="tx1"/>
                </a:solidFill>
                <a:effectLst/>
                <a:latin typeface="+mn-lt"/>
                <a:ea typeface="+mn-ea"/>
                <a:cs typeface="+mn-cs"/>
              </a:rPr>
              <a:t>20uc </a:t>
            </a:r>
            <a:r>
              <a:rPr lang="en-US" altLang="zh-CN" sz="1200" kern="1200" dirty="0" err="1">
                <a:solidFill>
                  <a:schemeClr val="tx1"/>
                </a:solidFill>
                <a:effectLst/>
                <a:latin typeface="+mn-lt"/>
                <a:ea typeface="+mn-ea"/>
                <a:cs typeface="+mn-cs"/>
              </a:rPr>
              <a:t>FeSe</a:t>
            </a:r>
            <a:r>
              <a:rPr lang="en-US" altLang="zh-CN" sz="1200" kern="1200" dirty="0">
                <a:solidFill>
                  <a:schemeClr val="tx1"/>
                </a:solidFill>
                <a:effectLst/>
                <a:latin typeface="+mn-lt"/>
                <a:ea typeface="+mn-ea"/>
                <a:cs typeface="+mn-cs"/>
              </a:rPr>
              <a:t>/STO</a:t>
            </a:r>
            <a:r>
              <a:rPr lang="zh-CN" altLang="zh-CN" sz="1200" kern="1200" dirty="0">
                <a:solidFill>
                  <a:schemeClr val="tx1"/>
                </a:solidFill>
                <a:effectLst/>
                <a:latin typeface="+mn-lt"/>
                <a:ea typeface="+mn-ea"/>
                <a:cs typeface="+mn-cs"/>
              </a:rPr>
              <a:t>（橙色曲线）退火的基板的光谱。</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a:solidFill>
                  <a:schemeClr val="tx1"/>
                </a:solidFill>
                <a:effectLst/>
                <a:latin typeface="+mn-lt"/>
                <a:ea typeface="+mn-ea"/>
                <a:cs typeface="+mn-cs"/>
              </a:rPr>
              <a:t>在</a:t>
            </a:r>
            <a:r>
              <a:rPr lang="en-US" altLang="zh-CN" sz="1200" kern="1200" dirty="0">
                <a:solidFill>
                  <a:schemeClr val="tx1"/>
                </a:solidFill>
                <a:effectLst/>
                <a:latin typeface="+mn-lt"/>
                <a:ea typeface="+mn-ea"/>
                <a:cs typeface="+mn-cs"/>
              </a:rPr>
              <a:t>STO</a:t>
            </a:r>
            <a:r>
              <a:rPr lang="zh-CN" altLang="zh-CN" sz="1200" kern="1200" dirty="0">
                <a:solidFill>
                  <a:schemeClr val="tx1"/>
                </a:solidFill>
                <a:effectLst/>
                <a:latin typeface="+mn-lt"/>
                <a:ea typeface="+mn-ea"/>
                <a:cs typeface="+mn-cs"/>
              </a:rPr>
              <a:t>接近费米能级的间隙区出现一个～</a:t>
            </a:r>
            <a:r>
              <a:rPr lang="en-US" altLang="zh-CN" sz="1200" kern="1200" dirty="0">
                <a:solidFill>
                  <a:schemeClr val="tx1"/>
                </a:solidFill>
                <a:effectLst/>
                <a:latin typeface="+mn-lt"/>
                <a:ea typeface="+mn-ea"/>
                <a:cs typeface="+mn-cs"/>
              </a:rPr>
              <a:t>0.5eV</a:t>
            </a:r>
            <a:r>
              <a:rPr lang="zh-CN" altLang="zh-CN" sz="1200" kern="1200" dirty="0">
                <a:solidFill>
                  <a:schemeClr val="tx1"/>
                </a:solidFill>
                <a:effectLst/>
                <a:latin typeface="+mn-lt"/>
                <a:ea typeface="+mn-ea"/>
                <a:cs typeface="+mn-cs"/>
              </a:rPr>
              <a:t>的小峰和～</a:t>
            </a:r>
            <a:r>
              <a:rPr lang="en-US" altLang="zh-CN" sz="1200" kern="1200" dirty="0">
                <a:solidFill>
                  <a:schemeClr val="tx1"/>
                </a:solidFill>
                <a:effectLst/>
                <a:latin typeface="+mn-lt"/>
                <a:ea typeface="+mn-ea"/>
                <a:cs typeface="+mn-cs"/>
              </a:rPr>
              <a:t>1.8eV</a:t>
            </a:r>
            <a:r>
              <a:rPr lang="zh-CN" altLang="zh-CN" sz="1200" kern="1200" dirty="0">
                <a:solidFill>
                  <a:schemeClr val="tx1"/>
                </a:solidFill>
                <a:effectLst/>
                <a:latin typeface="+mn-lt"/>
                <a:ea typeface="+mn-ea"/>
                <a:cs typeface="+mn-cs"/>
              </a:rPr>
              <a:t>的宽峰。它们对应于</a:t>
            </a:r>
            <a:r>
              <a:rPr lang="en-US" altLang="zh-CN" sz="1200" kern="1200" dirty="0">
                <a:solidFill>
                  <a:schemeClr val="tx1"/>
                </a:solidFill>
                <a:effectLst/>
                <a:latin typeface="+mn-lt"/>
                <a:ea typeface="+mn-ea"/>
                <a:cs typeface="+mn-cs"/>
              </a:rPr>
              <a:t>Fe 3d</a:t>
            </a:r>
            <a:r>
              <a:rPr lang="zh-CN" altLang="zh-CN" sz="1200" kern="1200" dirty="0">
                <a:solidFill>
                  <a:schemeClr val="tx1"/>
                </a:solidFill>
                <a:effectLst/>
                <a:latin typeface="+mn-lt"/>
                <a:ea typeface="+mn-ea"/>
                <a:cs typeface="+mn-cs"/>
              </a:rPr>
              <a:t>导出的谱带。从</a:t>
            </a:r>
            <a:r>
              <a:rPr lang="en-US" altLang="zh-CN" sz="1200" kern="1200" dirty="0">
                <a:solidFill>
                  <a:schemeClr val="tx1"/>
                </a:solidFill>
                <a:effectLst/>
                <a:latin typeface="+mn-lt"/>
                <a:ea typeface="+mn-ea"/>
                <a:cs typeface="+mn-cs"/>
              </a:rPr>
              <a:t>350</a:t>
            </a:r>
            <a:r>
              <a:rPr lang="zh-CN" altLang="en-US"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400</a:t>
            </a:r>
            <a:r>
              <a:rPr lang="zh-CN" altLang="zh-CN" sz="1200" kern="1200" dirty="0">
                <a:solidFill>
                  <a:schemeClr val="tx1"/>
                </a:solidFill>
                <a:effectLst/>
                <a:latin typeface="+mn-lt"/>
                <a:ea typeface="+mn-ea"/>
                <a:cs typeface="+mn-cs"/>
              </a:rPr>
              <a:t>摄氏度，峰的强度显著增加，这与额外</a:t>
            </a:r>
            <a:r>
              <a:rPr lang="en-US" altLang="zh-CN" sz="1200" kern="1200" dirty="0">
                <a:solidFill>
                  <a:schemeClr val="tx1"/>
                </a:solidFill>
                <a:effectLst/>
                <a:latin typeface="+mn-lt"/>
                <a:ea typeface="+mn-ea"/>
                <a:cs typeface="+mn-cs"/>
              </a:rPr>
              <a:t>Se</a:t>
            </a:r>
            <a:r>
              <a:rPr lang="zh-CN" altLang="zh-CN" sz="1200" kern="1200" dirty="0">
                <a:solidFill>
                  <a:schemeClr val="tx1"/>
                </a:solidFill>
                <a:effectLst/>
                <a:latin typeface="+mn-lt"/>
                <a:ea typeface="+mn-ea"/>
                <a:cs typeface="+mn-cs"/>
              </a:rPr>
              <a:t>的脱附有关。谱</a:t>
            </a:r>
            <a:r>
              <a:rPr lang="zh-CN" altLang="en-US" sz="1200" kern="1200" dirty="0">
                <a:solidFill>
                  <a:schemeClr val="tx1"/>
                </a:solidFill>
                <a:effectLst/>
                <a:latin typeface="+mn-lt"/>
                <a:ea typeface="+mn-ea"/>
                <a:cs typeface="+mn-cs"/>
              </a:rPr>
              <a:t>峰</a:t>
            </a:r>
            <a:r>
              <a:rPr lang="zh-CN" altLang="zh-CN" sz="1200" kern="1200" dirty="0">
                <a:solidFill>
                  <a:schemeClr val="tx1"/>
                </a:solidFill>
                <a:effectLst/>
                <a:latin typeface="+mn-lt"/>
                <a:ea typeface="+mn-ea"/>
                <a:cs typeface="+mn-cs"/>
              </a:rPr>
              <a:t>向费米能级偏移，</a:t>
            </a:r>
            <a:r>
              <a:rPr lang="zh-CN" altLang="en-US" sz="1200" kern="1200" dirty="0">
                <a:solidFill>
                  <a:schemeClr val="tx1"/>
                </a:solidFill>
                <a:effectLst/>
                <a:latin typeface="+mn-lt"/>
                <a:ea typeface="+mn-ea"/>
                <a:cs typeface="+mn-cs"/>
              </a:rPr>
              <a:t>表明电子关联增强；库仑相互作用可以使一个宽的价带重整为一个峰，同时把它的光谱推向费米能级，这在铁基超导体中是普遍观察到的。</a:t>
            </a:r>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随着退火温度的升高，</a:t>
            </a:r>
            <a:r>
              <a:rPr lang="en-US" altLang="zh-CN" sz="1200" kern="1200" dirty="0">
                <a:solidFill>
                  <a:schemeClr val="tx1"/>
                </a:solidFill>
                <a:effectLst/>
                <a:latin typeface="+mn-lt"/>
                <a:ea typeface="+mn-ea"/>
                <a:cs typeface="+mn-cs"/>
              </a:rPr>
              <a:t>Fe 3d</a:t>
            </a:r>
            <a:r>
              <a:rPr lang="zh-CN" altLang="zh-CN" sz="1200" kern="1200" dirty="0">
                <a:solidFill>
                  <a:schemeClr val="tx1"/>
                </a:solidFill>
                <a:effectLst/>
                <a:latin typeface="+mn-lt"/>
                <a:ea typeface="+mn-ea"/>
                <a:cs typeface="+mn-cs"/>
              </a:rPr>
              <a:t>能带向较低的方向移动，直至在</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退火大于</a:t>
            </a:r>
            <a:r>
              <a:rPr lang="en-US" altLang="zh-CN" sz="1200" kern="1200" dirty="0">
                <a:solidFill>
                  <a:schemeClr val="tx1"/>
                </a:solidFill>
                <a:effectLst/>
                <a:latin typeface="+mn-lt"/>
                <a:ea typeface="+mn-ea"/>
                <a:cs typeface="+mn-cs"/>
              </a:rPr>
              <a:t>450</a:t>
            </a:r>
            <a:r>
              <a:rPr lang="zh-CN" altLang="zh-CN" sz="1200" kern="1200" dirty="0">
                <a:solidFill>
                  <a:schemeClr val="tx1"/>
                </a:solidFill>
                <a:effectLst/>
                <a:latin typeface="+mn-lt"/>
                <a:ea typeface="+mn-ea"/>
                <a:cs typeface="+mn-cs"/>
              </a:rPr>
              <a:t>摄氏度时达到饱和。低温扫描隧道谱（</a:t>
            </a:r>
            <a:r>
              <a:rPr lang="en-US" altLang="zh-CN" sz="1200" kern="1200" dirty="0">
                <a:solidFill>
                  <a:schemeClr val="tx1"/>
                </a:solidFill>
                <a:effectLst/>
                <a:latin typeface="+mn-lt"/>
                <a:ea typeface="+mn-ea"/>
                <a:cs typeface="+mn-cs"/>
              </a:rPr>
              <a:t>STS</a:t>
            </a:r>
            <a:r>
              <a:rPr lang="zh-CN" altLang="zh-CN" sz="1200" kern="1200" dirty="0">
                <a:solidFill>
                  <a:schemeClr val="tx1"/>
                </a:solidFill>
                <a:effectLst/>
                <a:latin typeface="+mn-lt"/>
                <a:ea typeface="+mn-ea"/>
                <a:cs typeface="+mn-cs"/>
              </a:rPr>
              <a:t>）进一步揭示了当</a:t>
            </a:r>
            <a:r>
              <a:rPr lang="en-US" altLang="zh-CN" sz="1200" kern="1200" dirty="0">
                <a:solidFill>
                  <a:schemeClr val="tx1"/>
                </a:solidFill>
                <a:effectLst/>
                <a:latin typeface="+mn-lt"/>
                <a:ea typeface="+mn-ea"/>
                <a:cs typeface="+mn-cs"/>
              </a:rPr>
              <a:t>fe3d</a:t>
            </a:r>
            <a:r>
              <a:rPr lang="zh-CN" altLang="zh-CN" sz="1200" kern="1200" dirty="0">
                <a:solidFill>
                  <a:schemeClr val="tx1"/>
                </a:solidFill>
                <a:effectLst/>
                <a:latin typeface="+mn-lt"/>
                <a:ea typeface="+mn-ea"/>
                <a:cs typeface="+mn-cs"/>
              </a:rPr>
              <a:t>峰停止移动时，超导禁带打开，禁带的大小随退火温度的升高而逐渐增大并达到最大值</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ARPES</a:t>
            </a:r>
            <a:r>
              <a:rPr lang="zh-CN" altLang="en-US"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STS</a:t>
            </a:r>
            <a:r>
              <a:rPr lang="zh-CN" altLang="en-US" sz="1200" kern="1200" dirty="0">
                <a:solidFill>
                  <a:schemeClr val="tx1"/>
                </a:solidFill>
                <a:effectLst/>
                <a:latin typeface="+mn-lt"/>
                <a:ea typeface="+mn-ea"/>
                <a:cs typeface="+mn-cs"/>
              </a:rPr>
              <a:t>的</a:t>
            </a:r>
            <a:r>
              <a:rPr lang="zh-CN" altLang="zh-CN" sz="1200" kern="1200" dirty="0">
                <a:solidFill>
                  <a:schemeClr val="tx1"/>
                </a:solidFill>
                <a:effectLst/>
                <a:latin typeface="+mn-lt"/>
                <a:ea typeface="+mn-ea"/>
                <a:cs typeface="+mn-cs"/>
              </a:rPr>
              <a:t>研究揭示了</a:t>
            </a:r>
            <a:r>
              <a:rPr lang="en-US" altLang="zh-CN" sz="1200" kern="1200" dirty="0">
                <a:solidFill>
                  <a:schemeClr val="tx1"/>
                </a:solidFill>
                <a:effectLst/>
                <a:latin typeface="+mn-lt"/>
                <a:ea typeface="+mn-ea"/>
                <a:cs typeface="+mn-cs"/>
              </a:rPr>
              <a:t>Fe 3d</a:t>
            </a:r>
            <a:r>
              <a:rPr lang="zh-CN" altLang="zh-CN" sz="1200" kern="1200" dirty="0">
                <a:solidFill>
                  <a:schemeClr val="tx1"/>
                </a:solidFill>
                <a:effectLst/>
                <a:latin typeface="+mn-lt"/>
                <a:ea typeface="+mn-ea"/>
                <a:cs typeface="+mn-cs"/>
              </a:rPr>
              <a:t>能带位置与超导电性的出现之间的一致相关性。因此，</a:t>
            </a:r>
            <a:r>
              <a:rPr lang="zh-CN" altLang="en-US" sz="1200" kern="1200" dirty="0">
                <a:solidFill>
                  <a:schemeClr val="tx1"/>
                </a:solidFill>
                <a:effectLst/>
                <a:latin typeface="+mn-lt"/>
                <a:ea typeface="+mn-ea"/>
                <a:cs typeface="+mn-cs"/>
              </a:rPr>
              <a:t>将</a:t>
            </a:r>
            <a:r>
              <a:rPr lang="zh-CN" altLang="zh-CN" sz="1200" kern="1200" dirty="0">
                <a:solidFill>
                  <a:schemeClr val="tx1"/>
                </a:solidFill>
                <a:effectLst/>
                <a:latin typeface="+mn-lt"/>
                <a:ea typeface="+mn-ea"/>
                <a:cs typeface="+mn-cs"/>
              </a:rPr>
              <a:t>饱和</a:t>
            </a:r>
            <a:r>
              <a:rPr lang="en-US" altLang="zh-CN" sz="1200" kern="1200" dirty="0">
                <a:solidFill>
                  <a:schemeClr val="tx1"/>
                </a:solidFill>
                <a:effectLst/>
                <a:latin typeface="+mn-lt"/>
                <a:ea typeface="+mn-ea"/>
                <a:cs typeface="+mn-cs"/>
              </a:rPr>
              <a:t>Fe 3d</a:t>
            </a:r>
            <a:r>
              <a:rPr lang="zh-CN" altLang="zh-CN" sz="1200" kern="1200" dirty="0">
                <a:solidFill>
                  <a:schemeClr val="tx1"/>
                </a:solidFill>
                <a:effectLst/>
                <a:latin typeface="+mn-lt"/>
                <a:ea typeface="+mn-ea"/>
                <a:cs typeface="+mn-cs"/>
              </a:rPr>
              <a:t>峰与低温下超导电性相关联</a:t>
            </a:r>
            <a:r>
              <a:rPr lang="zh-CN" altLang="en-US" sz="1200" kern="1200" dirty="0">
                <a:solidFill>
                  <a:schemeClr val="tx1"/>
                </a:solidFill>
                <a:effectLst/>
                <a:latin typeface="+mn-lt"/>
                <a:ea typeface="+mn-ea"/>
                <a:cs typeface="+mn-cs"/>
              </a:rPr>
              <a:t>。</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中间这张图左边部分显示了</a:t>
            </a:r>
            <a:r>
              <a:rPr lang="en-US" altLang="zh-CN" sz="1200" kern="1200" dirty="0">
                <a:solidFill>
                  <a:schemeClr val="tx1"/>
                </a:solidFill>
                <a:effectLst/>
                <a:latin typeface="+mn-lt"/>
                <a:ea typeface="+mn-ea"/>
                <a:cs typeface="+mn-cs"/>
              </a:rPr>
              <a:t>o2p</a:t>
            </a:r>
            <a:r>
              <a:rPr lang="zh-CN" altLang="zh-CN" sz="1200" kern="1200" dirty="0">
                <a:solidFill>
                  <a:schemeClr val="tx1"/>
                </a:solidFill>
                <a:effectLst/>
                <a:latin typeface="+mn-lt"/>
                <a:ea typeface="+mn-ea"/>
                <a:cs typeface="+mn-cs"/>
              </a:rPr>
              <a:t>非键合态</a:t>
            </a:r>
            <a:r>
              <a:rPr lang="zh-CN" altLang="en-US" sz="1200" kern="1200" dirty="0">
                <a:solidFill>
                  <a:schemeClr val="tx1"/>
                </a:solidFill>
                <a:effectLst/>
                <a:latin typeface="+mn-lt"/>
                <a:ea typeface="+mn-ea"/>
                <a:cs typeface="+mn-cs"/>
              </a:rPr>
              <a:t>与</a:t>
            </a:r>
            <a:r>
              <a:rPr lang="en-US" altLang="zh-CN" sz="1200" kern="1200" dirty="0" err="1">
                <a:solidFill>
                  <a:schemeClr val="tx1"/>
                </a:solidFill>
                <a:effectLst/>
                <a:latin typeface="+mn-lt"/>
                <a:ea typeface="+mn-ea"/>
                <a:cs typeface="+mn-cs"/>
              </a:rPr>
              <a:t>Ti</a:t>
            </a:r>
            <a:r>
              <a:rPr lang="en-US" altLang="zh-CN" sz="1200" kern="1200" dirty="0">
                <a:solidFill>
                  <a:schemeClr val="tx1"/>
                </a:solidFill>
                <a:effectLst/>
                <a:latin typeface="+mn-lt"/>
                <a:ea typeface="+mn-ea"/>
                <a:cs typeface="+mn-cs"/>
              </a:rPr>
              <a:t>-O</a:t>
            </a:r>
            <a:r>
              <a:rPr lang="zh-CN" altLang="zh-CN" sz="1200" kern="1200" dirty="0">
                <a:solidFill>
                  <a:schemeClr val="tx1"/>
                </a:solidFill>
                <a:effectLst/>
                <a:latin typeface="+mn-lt"/>
                <a:ea typeface="+mn-ea"/>
                <a:cs typeface="+mn-cs"/>
              </a:rPr>
              <a:t>键合态随退火温度升高的归一化</a:t>
            </a:r>
            <a:r>
              <a:rPr lang="en-US" altLang="zh-CN" sz="1200" kern="1200" dirty="0">
                <a:solidFill>
                  <a:schemeClr val="tx1"/>
                </a:solidFill>
                <a:effectLst/>
                <a:latin typeface="+mn-lt"/>
                <a:ea typeface="+mn-ea"/>
                <a:cs typeface="+mn-cs"/>
              </a:rPr>
              <a:t>UPS</a:t>
            </a:r>
            <a:r>
              <a:rPr lang="zh-CN" altLang="zh-CN" sz="1200" kern="1200" dirty="0">
                <a:solidFill>
                  <a:schemeClr val="tx1"/>
                </a:solidFill>
                <a:effectLst/>
                <a:latin typeface="+mn-lt"/>
                <a:ea typeface="+mn-ea"/>
                <a:cs typeface="+mn-cs"/>
              </a:rPr>
              <a:t>谱</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结合能（</a:t>
            </a:r>
            <a:r>
              <a:rPr lang="en-US" altLang="zh-CN" sz="1200" kern="1200" dirty="0">
                <a:solidFill>
                  <a:schemeClr val="tx1"/>
                </a:solidFill>
                <a:effectLst/>
                <a:latin typeface="+mn-lt"/>
                <a:ea typeface="+mn-ea"/>
                <a:cs typeface="+mn-cs"/>
              </a:rPr>
              <a:t>BE</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7eV</a:t>
            </a:r>
            <a:r>
              <a:rPr lang="zh-CN" altLang="zh-CN" sz="1200" kern="1200" dirty="0">
                <a:solidFill>
                  <a:schemeClr val="tx1"/>
                </a:solidFill>
                <a:effectLst/>
                <a:latin typeface="+mn-lt"/>
                <a:ea typeface="+mn-ea"/>
                <a:cs typeface="+mn-cs"/>
              </a:rPr>
              <a:t>处的高能峰对应于</a:t>
            </a:r>
            <a:r>
              <a:rPr lang="en-US" altLang="zh-CN" sz="1200" kern="1200" dirty="0" err="1">
                <a:solidFill>
                  <a:schemeClr val="tx1"/>
                </a:solidFill>
                <a:effectLst/>
                <a:latin typeface="+mn-lt"/>
                <a:ea typeface="+mn-ea"/>
                <a:cs typeface="+mn-cs"/>
              </a:rPr>
              <a:t>Ti</a:t>
            </a:r>
            <a:r>
              <a:rPr lang="en-US" altLang="zh-CN" sz="1200" kern="1200" dirty="0">
                <a:solidFill>
                  <a:schemeClr val="tx1"/>
                </a:solidFill>
                <a:effectLst/>
                <a:latin typeface="+mn-lt"/>
                <a:ea typeface="+mn-ea"/>
                <a:cs typeface="+mn-cs"/>
              </a:rPr>
              <a:t>-O</a:t>
            </a:r>
            <a:r>
              <a:rPr lang="zh-CN" altLang="zh-CN" sz="1200" kern="1200" dirty="0">
                <a:solidFill>
                  <a:schemeClr val="tx1"/>
                </a:solidFill>
                <a:effectLst/>
                <a:latin typeface="+mn-lt"/>
                <a:ea typeface="+mn-ea"/>
                <a:cs typeface="+mn-cs"/>
              </a:rPr>
              <a:t>键合态，而～</a:t>
            </a:r>
            <a:r>
              <a:rPr lang="en-US" altLang="zh-CN" sz="1200" kern="1200" dirty="0">
                <a:solidFill>
                  <a:schemeClr val="tx1"/>
                </a:solidFill>
                <a:effectLst/>
                <a:latin typeface="+mn-lt"/>
                <a:ea typeface="+mn-ea"/>
                <a:cs typeface="+mn-cs"/>
              </a:rPr>
              <a:t>5eV</a:t>
            </a:r>
            <a:r>
              <a:rPr lang="zh-CN" altLang="zh-CN" sz="1200" kern="1200" dirty="0">
                <a:solidFill>
                  <a:schemeClr val="tx1"/>
                </a:solidFill>
                <a:effectLst/>
                <a:latin typeface="+mn-lt"/>
                <a:ea typeface="+mn-ea"/>
                <a:cs typeface="+mn-cs"/>
              </a:rPr>
              <a:t>处的低能峰来自于</a:t>
            </a:r>
            <a:r>
              <a:rPr lang="en-US" altLang="zh-CN" sz="1200" kern="1200" dirty="0">
                <a:solidFill>
                  <a:schemeClr val="tx1"/>
                </a:solidFill>
                <a:effectLst/>
                <a:latin typeface="+mn-lt"/>
                <a:ea typeface="+mn-ea"/>
                <a:cs typeface="+mn-cs"/>
              </a:rPr>
              <a:t>o2p</a:t>
            </a:r>
            <a:r>
              <a:rPr lang="zh-CN" altLang="zh-CN" sz="1200" kern="1200" dirty="0">
                <a:solidFill>
                  <a:schemeClr val="tx1"/>
                </a:solidFill>
                <a:effectLst/>
                <a:latin typeface="+mn-lt"/>
                <a:ea typeface="+mn-ea"/>
                <a:cs typeface="+mn-cs"/>
              </a:rPr>
              <a:t>非键合态。</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强度在</a:t>
            </a:r>
            <a:r>
              <a:rPr lang="en-US" altLang="zh-CN" sz="1200" kern="1200" dirty="0">
                <a:solidFill>
                  <a:schemeClr val="tx1"/>
                </a:solidFill>
                <a:effectLst/>
                <a:latin typeface="+mn-lt"/>
                <a:ea typeface="+mn-ea"/>
                <a:cs typeface="+mn-cs"/>
              </a:rPr>
              <a:t>3 eV</a:t>
            </a:r>
            <a:r>
              <a:rPr lang="zh-CN" altLang="zh-CN" sz="1200" kern="1200" dirty="0">
                <a:solidFill>
                  <a:schemeClr val="tx1"/>
                </a:solidFill>
                <a:effectLst/>
                <a:latin typeface="+mn-lt"/>
                <a:ea typeface="+mn-ea"/>
                <a:cs typeface="+mn-cs"/>
              </a:rPr>
              <a:t>左右突然下降，从中可以通过将线性拟合外推到零强度来提取价带最大值（</a:t>
            </a:r>
            <a:r>
              <a:rPr lang="en-US" altLang="zh-CN" sz="1200" kern="1200" dirty="0">
                <a:solidFill>
                  <a:schemeClr val="tx1"/>
                </a:solidFill>
                <a:effectLst/>
                <a:latin typeface="+mn-lt"/>
                <a:ea typeface="+mn-ea"/>
                <a:cs typeface="+mn-cs"/>
              </a:rPr>
              <a:t>VBM</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为</a:t>
            </a:r>
            <a:r>
              <a:rPr lang="en-US" altLang="zh-CN" sz="1200" kern="1200" dirty="0">
                <a:solidFill>
                  <a:schemeClr val="tx1"/>
                </a:solidFill>
                <a:effectLst/>
                <a:latin typeface="+mn-lt"/>
                <a:ea typeface="+mn-ea"/>
                <a:cs typeface="+mn-cs"/>
              </a:rPr>
              <a:t>3.3eV</a:t>
            </a:r>
            <a:r>
              <a:rPr lang="zh-CN"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因为这里费米能级与导带顶对齐，所以能隙</a:t>
            </a:r>
            <a:r>
              <a:rPr lang="en-US" altLang="zh-CN" sz="1200" kern="1200" dirty="0" err="1">
                <a:solidFill>
                  <a:schemeClr val="tx1"/>
                </a:solidFill>
                <a:effectLst/>
                <a:latin typeface="+mn-lt"/>
                <a:ea typeface="+mn-ea"/>
                <a:cs typeface="+mn-cs"/>
              </a:rPr>
              <a:t>Eg</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STO</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=3.3eV</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r>
              <a:rPr lang="zh-CN" altLang="en-US" dirty="0"/>
              <a:t>随着退火温度增加，</a:t>
            </a:r>
            <a:r>
              <a:rPr lang="en-US" altLang="zh-CN" sz="1200" kern="1200" dirty="0">
                <a:solidFill>
                  <a:schemeClr val="tx1"/>
                </a:solidFill>
                <a:effectLst/>
                <a:latin typeface="+mn-lt"/>
                <a:ea typeface="+mn-ea"/>
                <a:cs typeface="+mn-cs"/>
              </a:rPr>
              <a:t>o2</a:t>
            </a:r>
            <a:r>
              <a:rPr lang="zh-CN" altLang="zh-CN" sz="1200" kern="1200" dirty="0">
                <a:solidFill>
                  <a:schemeClr val="tx1"/>
                </a:solidFill>
                <a:effectLst/>
                <a:latin typeface="+mn-lt"/>
                <a:ea typeface="+mn-ea"/>
                <a:cs typeface="+mn-cs"/>
              </a:rPr>
              <a:t>能级的高能量峰减小为一个小的凸起，表明</a:t>
            </a:r>
            <a:r>
              <a:rPr lang="en-US" altLang="zh-CN" sz="1200" kern="1200" dirty="0" err="1">
                <a:solidFill>
                  <a:schemeClr val="tx1"/>
                </a:solidFill>
                <a:effectLst/>
                <a:latin typeface="+mn-lt"/>
                <a:ea typeface="+mn-ea"/>
                <a:cs typeface="+mn-cs"/>
              </a:rPr>
              <a:t>Ti</a:t>
            </a:r>
            <a:r>
              <a:rPr lang="en-US" altLang="zh-CN" sz="1200" kern="1200" dirty="0">
                <a:solidFill>
                  <a:schemeClr val="tx1"/>
                </a:solidFill>
                <a:effectLst/>
                <a:latin typeface="+mn-lt"/>
                <a:ea typeface="+mn-ea"/>
                <a:cs typeface="+mn-cs"/>
              </a:rPr>
              <a:t>-O</a:t>
            </a:r>
            <a:r>
              <a:rPr lang="zh-CN" altLang="zh-CN" sz="1200" kern="1200" dirty="0">
                <a:solidFill>
                  <a:schemeClr val="tx1"/>
                </a:solidFill>
                <a:effectLst/>
                <a:latin typeface="+mn-lt"/>
                <a:ea typeface="+mn-ea"/>
                <a:cs typeface="+mn-cs"/>
              </a:rPr>
              <a:t>键明显减弱。</a:t>
            </a:r>
            <a:r>
              <a:rPr lang="zh-CN" altLang="en-US" sz="1200" kern="1200" dirty="0">
                <a:solidFill>
                  <a:schemeClr val="tx1"/>
                </a:solidFill>
                <a:effectLst/>
                <a:latin typeface="+mn-lt"/>
                <a:ea typeface="+mn-ea"/>
                <a:cs typeface="+mn-cs"/>
              </a:rPr>
              <a:t>键的减弱</a:t>
            </a:r>
            <a:r>
              <a:rPr lang="zh-CN" altLang="zh-CN" sz="1200" kern="1200" dirty="0">
                <a:solidFill>
                  <a:schemeClr val="tx1"/>
                </a:solidFill>
                <a:effectLst/>
                <a:latin typeface="+mn-lt"/>
                <a:ea typeface="+mn-ea"/>
                <a:cs typeface="+mn-cs"/>
              </a:rPr>
              <a:t>可能是由于在</a:t>
            </a:r>
            <a:r>
              <a:rPr lang="en-US" altLang="zh-CN" sz="1200" kern="1200" dirty="0">
                <a:solidFill>
                  <a:schemeClr val="tx1"/>
                </a:solidFill>
                <a:effectLst/>
                <a:latin typeface="+mn-lt"/>
                <a:ea typeface="+mn-ea"/>
                <a:cs typeface="+mn-cs"/>
              </a:rPr>
              <a:t>1uc-FeSe/STO32</a:t>
            </a:r>
            <a:r>
              <a:rPr lang="zh-CN" altLang="zh-CN" sz="1200" kern="1200" dirty="0">
                <a:solidFill>
                  <a:schemeClr val="tx1"/>
                </a:solidFill>
                <a:effectLst/>
                <a:latin typeface="+mn-lt"/>
                <a:ea typeface="+mn-ea"/>
                <a:cs typeface="+mn-cs"/>
              </a:rPr>
              <a:t>界面上插入了额外的</a:t>
            </a:r>
            <a:r>
              <a:rPr lang="en-US" altLang="zh-CN" sz="1200" kern="1200" dirty="0">
                <a:solidFill>
                  <a:schemeClr val="tx1"/>
                </a:solidFill>
                <a:effectLst/>
                <a:latin typeface="+mn-lt"/>
                <a:ea typeface="+mn-ea"/>
                <a:cs typeface="+mn-cs"/>
              </a:rPr>
              <a:t>Se</a:t>
            </a:r>
            <a:r>
              <a:rPr lang="zh-CN" altLang="zh-CN" sz="1200" kern="1200" dirty="0">
                <a:solidFill>
                  <a:schemeClr val="tx1"/>
                </a:solidFill>
                <a:effectLst/>
                <a:latin typeface="+mn-lt"/>
                <a:ea typeface="+mn-ea"/>
                <a:cs typeface="+mn-cs"/>
              </a:rPr>
              <a:t>原子</a:t>
            </a:r>
            <a:r>
              <a:rPr lang="zh-CN" altLang="en-US" sz="1200" kern="1200" dirty="0">
                <a:solidFill>
                  <a:schemeClr val="tx1"/>
                </a:solidFill>
                <a:effectLst/>
                <a:latin typeface="+mn-lt"/>
                <a:ea typeface="+mn-ea"/>
                <a:cs typeface="+mn-cs"/>
              </a:rPr>
              <a:t>。退火温度再上升时，</a:t>
            </a:r>
            <a:r>
              <a:rPr lang="zh-CN" altLang="zh-CN" sz="1200" kern="1200" dirty="0">
                <a:solidFill>
                  <a:schemeClr val="tx1"/>
                </a:solidFill>
                <a:effectLst/>
                <a:latin typeface="+mn-lt"/>
                <a:ea typeface="+mn-ea"/>
                <a:cs typeface="+mn-cs"/>
              </a:rPr>
              <a:t>钛</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氧键合峰的强度逐渐恢复</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其峰值位置也呈现出逐渐的蓝移。同时，非键合峰的强度变化不大，</a:t>
            </a:r>
            <a:r>
              <a:rPr lang="zh-CN" altLang="en-US" sz="1200" kern="1200" dirty="0">
                <a:solidFill>
                  <a:schemeClr val="tx1"/>
                </a:solidFill>
                <a:effectLst/>
                <a:latin typeface="+mn-lt"/>
                <a:ea typeface="+mn-ea"/>
                <a:cs typeface="+mn-cs"/>
              </a:rPr>
              <a:t>且也表现出蓝移。</a:t>
            </a:r>
            <a:r>
              <a:rPr lang="zh-CN" altLang="zh-CN" sz="1200" kern="1200" dirty="0">
                <a:solidFill>
                  <a:schemeClr val="tx1"/>
                </a:solidFill>
                <a:effectLst/>
                <a:latin typeface="+mn-lt"/>
                <a:ea typeface="+mn-ea"/>
                <a:cs typeface="+mn-cs"/>
              </a:rPr>
              <a:t>有趣的是，在</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退火温度为</a:t>
            </a:r>
            <a:r>
              <a:rPr lang="en-US" altLang="zh-CN" sz="1200" kern="1200" dirty="0">
                <a:solidFill>
                  <a:schemeClr val="tx1"/>
                </a:solidFill>
                <a:effectLst/>
                <a:latin typeface="+mn-lt"/>
                <a:ea typeface="+mn-ea"/>
                <a:cs typeface="+mn-cs"/>
              </a:rPr>
              <a:t>450℃</a:t>
            </a:r>
            <a:r>
              <a:rPr lang="zh-CN" altLang="zh-CN" sz="1200" kern="1200" dirty="0">
                <a:solidFill>
                  <a:schemeClr val="tx1"/>
                </a:solidFill>
                <a:effectLst/>
                <a:latin typeface="+mn-lt"/>
                <a:ea typeface="+mn-ea"/>
                <a:cs typeface="+mn-cs"/>
              </a:rPr>
              <a:t>时，</a:t>
            </a:r>
            <a:r>
              <a:rPr lang="en-US" altLang="zh-CN" sz="1200" kern="1200" dirty="0" err="1">
                <a:solidFill>
                  <a:schemeClr val="tx1"/>
                </a:solidFill>
                <a:effectLst/>
                <a:latin typeface="+mn-lt"/>
                <a:ea typeface="+mn-ea"/>
                <a:cs typeface="+mn-cs"/>
              </a:rPr>
              <a:t>Ti</a:t>
            </a:r>
            <a:r>
              <a:rPr lang="en-US" altLang="zh-CN" sz="1200" kern="1200" dirty="0">
                <a:solidFill>
                  <a:schemeClr val="tx1"/>
                </a:solidFill>
                <a:effectLst/>
                <a:latin typeface="+mn-lt"/>
                <a:ea typeface="+mn-ea"/>
                <a:cs typeface="+mn-cs"/>
              </a:rPr>
              <a:t>-O</a:t>
            </a:r>
            <a:r>
              <a:rPr lang="zh-CN" altLang="zh-CN" sz="1200" kern="1200" dirty="0">
                <a:solidFill>
                  <a:schemeClr val="tx1"/>
                </a:solidFill>
                <a:effectLst/>
                <a:latin typeface="+mn-lt"/>
                <a:ea typeface="+mn-ea"/>
                <a:cs typeface="+mn-cs"/>
              </a:rPr>
              <a:t>键合峰急剧上升</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图</a:t>
            </a:r>
            <a:r>
              <a:rPr lang="en-US" altLang="zh-CN" sz="1200" kern="1200" dirty="0">
                <a:solidFill>
                  <a:schemeClr val="tx1"/>
                </a:solidFill>
                <a:effectLst/>
                <a:latin typeface="+mn-lt"/>
                <a:ea typeface="+mn-ea"/>
                <a:cs typeface="+mn-cs"/>
              </a:rPr>
              <a:t>1d</a:t>
            </a:r>
            <a:r>
              <a:rPr lang="zh-CN" altLang="zh-CN" sz="1200" kern="1200" dirty="0">
                <a:solidFill>
                  <a:schemeClr val="tx1"/>
                </a:solidFill>
                <a:effectLst/>
                <a:latin typeface="+mn-lt"/>
                <a:ea typeface="+mn-ea"/>
                <a:cs typeface="+mn-cs"/>
              </a:rPr>
              <a:t>绘制了键合峰与非键合峰的强度比，从</a:t>
            </a:r>
            <a:r>
              <a:rPr lang="en-US" altLang="zh-CN" sz="1200" kern="1200" dirty="0">
                <a:solidFill>
                  <a:schemeClr val="tx1"/>
                </a:solidFill>
                <a:effectLst/>
                <a:latin typeface="+mn-lt"/>
                <a:ea typeface="+mn-ea"/>
                <a:cs typeface="+mn-cs"/>
              </a:rPr>
              <a:t>300</a:t>
            </a:r>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t>
            </a:r>
            <a:r>
              <a:rPr lang="zh-CN" altLang="zh-CN"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450</a:t>
            </a:r>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C</a:t>
            </a:r>
            <a:r>
              <a:rPr lang="zh-CN" altLang="zh-CN" sz="1200" kern="1200" dirty="0">
                <a:solidFill>
                  <a:schemeClr val="tx1"/>
                </a:solidFill>
                <a:effectLst/>
                <a:latin typeface="+mn-lt"/>
                <a:ea typeface="+mn-ea"/>
                <a:cs typeface="+mn-cs"/>
              </a:rPr>
              <a:t>可以看到持续上升</a:t>
            </a:r>
            <a:r>
              <a:rPr lang="zh-CN" altLang="en-US" sz="1200" kern="1200" dirty="0">
                <a:solidFill>
                  <a:schemeClr val="tx1"/>
                </a:solidFill>
                <a:effectLst/>
                <a:latin typeface="+mn-lt"/>
                <a:ea typeface="+mn-ea"/>
                <a:cs typeface="+mn-cs"/>
              </a:rPr>
              <a:t>，这是</a:t>
            </a:r>
            <a:r>
              <a:rPr lang="en-US" altLang="zh-CN" dirty="0" err="1"/>
              <a:t>Ti</a:t>
            </a:r>
            <a:r>
              <a:rPr lang="en-US" altLang="zh-CN" dirty="0"/>
              <a:t>-O</a:t>
            </a:r>
            <a:r>
              <a:rPr lang="zh-CN" altLang="en-US" dirty="0"/>
              <a:t>键增强的表现。</a:t>
            </a:r>
            <a:endParaRPr lang="en-US" altLang="zh-CN" dirty="0"/>
          </a:p>
          <a:p>
            <a:endParaRPr lang="en-US" altLang="zh-CN" dirty="0"/>
          </a:p>
          <a:p>
            <a:r>
              <a:rPr lang="zh-CN" altLang="en-US" dirty="0"/>
              <a:t>由于电子在这个电离能范围内的平均自由程约为</a:t>
            </a:r>
            <a:r>
              <a:rPr lang="en-US" altLang="zh-CN" dirty="0"/>
              <a:t>1nm</a:t>
            </a:r>
            <a:r>
              <a:rPr lang="zh-CN" altLang="en-US" dirty="0"/>
              <a:t>，我们在这里讨论的强度比主要涉及表面键。</a:t>
            </a:r>
            <a:r>
              <a:rPr lang="zh-CN" altLang="zh-CN" sz="1200" kern="1200" dirty="0">
                <a:solidFill>
                  <a:schemeClr val="tx1"/>
                </a:solidFill>
                <a:effectLst/>
                <a:latin typeface="+mn-lt"/>
                <a:ea typeface="+mn-ea"/>
                <a:cs typeface="+mn-cs"/>
              </a:rPr>
              <a:t>其与超导电性的密切对应表明，表面</a:t>
            </a:r>
            <a:r>
              <a:rPr lang="en-US" altLang="zh-CN" sz="1200" kern="1200" dirty="0" err="1">
                <a:solidFill>
                  <a:schemeClr val="tx1"/>
                </a:solidFill>
                <a:effectLst/>
                <a:latin typeface="+mn-lt"/>
                <a:ea typeface="+mn-ea"/>
                <a:cs typeface="+mn-cs"/>
              </a:rPr>
              <a:t>Ti</a:t>
            </a:r>
            <a:r>
              <a:rPr lang="en-US" altLang="zh-CN" sz="1200" kern="1200" dirty="0">
                <a:solidFill>
                  <a:schemeClr val="tx1"/>
                </a:solidFill>
                <a:effectLst/>
                <a:latin typeface="+mn-lt"/>
                <a:ea typeface="+mn-ea"/>
                <a:cs typeface="+mn-cs"/>
              </a:rPr>
              <a:t>-O</a:t>
            </a:r>
            <a:r>
              <a:rPr lang="zh-CN" altLang="zh-CN" sz="1200" kern="1200" dirty="0">
                <a:solidFill>
                  <a:schemeClr val="tx1"/>
                </a:solidFill>
                <a:effectLst/>
                <a:latin typeface="+mn-lt"/>
                <a:ea typeface="+mn-ea"/>
                <a:cs typeface="+mn-cs"/>
              </a:rPr>
              <a:t>键在</a:t>
            </a:r>
            <a:r>
              <a:rPr lang="en-US" altLang="zh-CN" sz="1200" kern="1200" dirty="0" err="1">
                <a:solidFill>
                  <a:schemeClr val="tx1"/>
                </a:solidFill>
                <a:effectLst/>
                <a:latin typeface="+mn-lt"/>
                <a:ea typeface="+mn-ea"/>
                <a:cs typeface="+mn-cs"/>
              </a:rPr>
              <a:t>FeSe</a:t>
            </a:r>
            <a:r>
              <a:rPr lang="en-US" altLang="zh-CN" sz="1200" kern="1200" dirty="0">
                <a:solidFill>
                  <a:schemeClr val="tx1"/>
                </a:solidFill>
                <a:effectLst/>
                <a:latin typeface="+mn-lt"/>
                <a:ea typeface="+mn-ea"/>
                <a:cs typeface="+mn-cs"/>
              </a:rPr>
              <a:t>/STO</a:t>
            </a:r>
            <a:r>
              <a:rPr lang="zh-CN" altLang="zh-CN" sz="1200" kern="1200" dirty="0">
                <a:solidFill>
                  <a:schemeClr val="tx1"/>
                </a:solidFill>
                <a:effectLst/>
                <a:latin typeface="+mn-lt"/>
                <a:ea typeface="+mn-ea"/>
                <a:cs typeface="+mn-cs"/>
              </a:rPr>
              <a:t>高温超导电性中起着关键作用。</a:t>
            </a:r>
            <a:r>
              <a:rPr lang="zh-CN" altLang="en-US" sz="1200" kern="1200" dirty="0">
                <a:solidFill>
                  <a:schemeClr val="tx1"/>
                </a:solidFill>
                <a:effectLst/>
                <a:latin typeface="+mn-lt"/>
                <a:ea typeface="+mn-ea"/>
                <a:cs typeface="+mn-cs"/>
              </a:rPr>
              <a:t>特别是</a:t>
            </a:r>
            <a:r>
              <a:rPr lang="en-US" altLang="zh-CN" sz="1200" kern="1200" dirty="0">
                <a:solidFill>
                  <a:schemeClr val="tx1"/>
                </a:solidFill>
                <a:effectLst/>
                <a:latin typeface="+mn-lt"/>
                <a:ea typeface="+mn-ea"/>
                <a:cs typeface="+mn-cs"/>
              </a:rPr>
              <a:t>STO</a:t>
            </a:r>
            <a:r>
              <a:rPr lang="zh-CN" altLang="en-US" sz="1200" kern="1200" dirty="0">
                <a:solidFill>
                  <a:schemeClr val="tx1"/>
                </a:solidFill>
                <a:effectLst/>
                <a:latin typeface="+mn-lt"/>
                <a:ea typeface="+mn-ea"/>
                <a:cs typeface="+mn-cs"/>
              </a:rPr>
              <a:t>中这些键所支持的声子可能与</a:t>
            </a:r>
            <a:r>
              <a:rPr lang="en-US" altLang="zh-CN" sz="1200" kern="1200" dirty="0" err="1">
                <a:solidFill>
                  <a:schemeClr val="tx1"/>
                </a:solidFill>
                <a:effectLst/>
                <a:latin typeface="+mn-lt"/>
                <a:ea typeface="+mn-ea"/>
                <a:cs typeface="+mn-cs"/>
              </a:rPr>
              <a:t>FeSe</a:t>
            </a:r>
            <a:r>
              <a:rPr lang="zh-CN" altLang="en-US" sz="1200" kern="1200" dirty="0">
                <a:solidFill>
                  <a:schemeClr val="tx1"/>
                </a:solidFill>
                <a:effectLst/>
                <a:latin typeface="+mn-lt"/>
                <a:ea typeface="+mn-ea"/>
                <a:cs typeface="+mn-cs"/>
              </a:rPr>
              <a:t>中的电子相互作用并提高跃迁温度。</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en-US" altLang="zh-CN" dirty="0"/>
              <a:t>ARPES</a:t>
            </a:r>
            <a:r>
              <a:rPr lang="zh-CN" altLang="en-US" dirty="0"/>
              <a:t>中看到的复制带的光学声子模式沿着</a:t>
            </a:r>
            <a:r>
              <a:rPr lang="en-US" altLang="zh-CN" dirty="0" err="1"/>
              <a:t>Ti</a:t>
            </a:r>
            <a:r>
              <a:rPr lang="en-US" altLang="zh-CN" dirty="0"/>
              <a:t>–O</a:t>
            </a:r>
            <a:r>
              <a:rPr lang="zh-CN" altLang="en-US" dirty="0"/>
              <a:t>方向传播；在生长态，多余的硒原子很大程度上屏蔽了</a:t>
            </a:r>
            <a:r>
              <a:rPr lang="en-US" altLang="zh-CN" dirty="0"/>
              <a:t>STO</a:t>
            </a:r>
            <a:r>
              <a:rPr lang="zh-CN" altLang="en-US" dirty="0"/>
              <a:t>中</a:t>
            </a:r>
            <a:r>
              <a:rPr lang="en-US" altLang="zh-CN" dirty="0"/>
              <a:t>F-K</a:t>
            </a:r>
            <a:r>
              <a:rPr lang="zh-CN" altLang="en-US" dirty="0"/>
              <a:t>声子模产生的偶极场，而衬底介导的电子</a:t>
            </a:r>
            <a:r>
              <a:rPr lang="en-US" altLang="zh-CN" dirty="0"/>
              <a:t>-</a:t>
            </a:r>
            <a:r>
              <a:rPr lang="zh-CN" altLang="en-US" dirty="0"/>
              <a:t>声子耦合则表现得很差。退火后，硒原子解吸，电场能穿透</a:t>
            </a:r>
            <a:r>
              <a:rPr lang="en-US" altLang="zh-CN" dirty="0" err="1"/>
              <a:t>FeSe</a:t>
            </a:r>
            <a:r>
              <a:rPr lang="zh-CN" altLang="en-US" dirty="0"/>
              <a:t>，使衬底介导的电子</a:t>
            </a:r>
            <a:r>
              <a:rPr lang="en-US" altLang="zh-CN" dirty="0"/>
              <a:t>-</a:t>
            </a:r>
            <a:r>
              <a:rPr lang="zh-CN" altLang="en-US" dirty="0"/>
              <a:t>声子耦合增强。</a:t>
            </a:r>
            <a:endParaRPr lang="en-US" altLang="zh-CN" dirty="0"/>
          </a:p>
          <a:p>
            <a:endParaRPr lang="en-US" altLang="zh-CN" dirty="0"/>
          </a:p>
          <a:p>
            <a:r>
              <a:rPr lang="zh-CN" altLang="en-US" dirty="0"/>
              <a:t>这种对比表明，电子</a:t>
            </a:r>
            <a:r>
              <a:rPr lang="en-US" altLang="zh-CN" dirty="0"/>
              <a:t>-</a:t>
            </a:r>
            <a:r>
              <a:rPr lang="zh-CN" altLang="en-US" dirty="0"/>
              <a:t>声子耦合变得更强，进一步扩大了超导间隙。</a:t>
            </a:r>
            <a:endParaRPr lang="en-US" altLang="zh-CN" dirty="0"/>
          </a:p>
          <a:p>
            <a:endParaRPr lang="en-US" altLang="zh-CN" dirty="0"/>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总的来说，就是</a:t>
            </a:r>
            <a:r>
              <a:rPr lang="zh-CN" altLang="en-US" b="0" i="0" dirty="0">
                <a:solidFill>
                  <a:srgbClr val="333333"/>
                </a:solidFill>
                <a:effectLst/>
                <a:latin typeface="微软雅黑" panose="020B0503020204020204" pitchFamily="34" charset="-122"/>
                <a:ea typeface="微软雅黑" panose="020B0503020204020204" pitchFamily="34" charset="-122"/>
              </a:rPr>
              <a:t>观测到了样品由非超导态到超导态的演化过程中钛氧配对键相对钛氧非配对键的增强现象，这反映了衬底中声子传输在进入超导态时获得了改善。这一观测不仅为电声耦合的增强过程提供了直接实验证据，而且还指出电声耦合增强与铁硒中富余的硒的脱附直接相关。实验发现的电声耦合在进入超导态后持续增强表明它是在电荷转移基础上进一步提高超导转变温度的关键因素。</a:t>
            </a:r>
            <a:r>
              <a:rPr lang="en-US" altLang="zh-CN"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t>
            </a:r>
            <a:r>
              <a:rPr lang="zh-CN" altLang="en-US" dirty="0"/>
              <a:t>这几张图主要说明几个点：</a:t>
            </a:r>
            <a:r>
              <a:rPr lang="zh-CN" altLang="zh-CN" sz="1200" kern="1200" dirty="0">
                <a:solidFill>
                  <a:schemeClr val="tx1"/>
                </a:solidFill>
                <a:effectLst/>
                <a:latin typeface="+mn-lt"/>
                <a:ea typeface="+mn-ea"/>
                <a:cs typeface="+mn-cs"/>
              </a:rPr>
              <a:t>界面电荷转移导致铁带的轨道选择性强重整化</a:t>
            </a:r>
            <a:r>
              <a:rPr lang="zh-CN" altLang="en-US"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随着退火，</a:t>
            </a:r>
            <a:r>
              <a:rPr lang="en-US" altLang="zh-CN" sz="1200" kern="1200" dirty="0" err="1">
                <a:solidFill>
                  <a:schemeClr val="tx1"/>
                </a:solidFill>
                <a:effectLst/>
                <a:latin typeface="+mn-lt"/>
                <a:ea typeface="+mn-ea"/>
                <a:cs typeface="+mn-cs"/>
              </a:rPr>
              <a:t>Ti</a:t>
            </a:r>
            <a:r>
              <a:rPr lang="en-US" altLang="zh-CN" sz="1200" kern="1200" dirty="0">
                <a:solidFill>
                  <a:schemeClr val="tx1"/>
                </a:solidFill>
                <a:effectLst/>
                <a:latin typeface="+mn-lt"/>
                <a:ea typeface="+mn-ea"/>
                <a:cs typeface="+mn-cs"/>
              </a:rPr>
              <a:t>-O</a:t>
            </a:r>
            <a:r>
              <a:rPr lang="zh-CN" altLang="zh-CN" sz="1200" kern="1200" dirty="0">
                <a:solidFill>
                  <a:schemeClr val="tx1"/>
                </a:solidFill>
                <a:effectLst/>
                <a:latin typeface="+mn-lt"/>
                <a:ea typeface="+mn-ea"/>
                <a:cs typeface="+mn-cs"/>
              </a:rPr>
              <a:t>键变得更强。它反映了衬底介导的电子</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声子耦合的增强，进一步促进了超导电性。</a:t>
            </a:r>
            <a:r>
              <a:rPr lang="en-US" altLang="zh-CN"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1D15146F-71F7-466F-B738-0D89D090D1B5}" type="slidenum">
              <a:rPr lang="zh-CN" altLang="en-US" smtClean="0"/>
              <a:t>13</a:t>
            </a:fld>
            <a:endParaRPr lang="zh-CN" altLang="en-US"/>
          </a:p>
        </p:txBody>
      </p:sp>
    </p:spTree>
    <p:extLst>
      <p:ext uri="{BB962C8B-B14F-4D97-AF65-F5344CB8AC3E}">
        <p14:creationId xmlns:p14="http://schemas.microsoft.com/office/powerpoint/2010/main" val="250288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4796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7405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8426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7206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4603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65285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10807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5529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0994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56325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1662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9882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6537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1091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829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2019/11/19</a:t>
            </a:fld>
            <a:endParaRPr lang="zh-CN" altLang="en-US"/>
          </a:p>
        </p:txBody>
      </p:sp>
    </p:spTree>
    <p:extLst>
      <p:ext uri="{BB962C8B-B14F-4D97-AF65-F5344CB8AC3E}">
        <p14:creationId xmlns:p14="http://schemas.microsoft.com/office/powerpoint/2010/main" val="603928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30820CF-B880-4189-942D-D702A7CBA730}" type="datetimeFigureOut">
              <a:rPr lang="zh-CN" altLang="en-US" smtClean="0"/>
              <a:t>2019/11/19</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2282113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7FD8D-6D1D-4479-BF3E-CFA944BBFAD8}"/>
              </a:ext>
            </a:extLst>
          </p:cNvPr>
          <p:cNvSpPr>
            <a:spLocks noGrp="1"/>
          </p:cNvSpPr>
          <p:nvPr>
            <p:ph type="ctrTitle"/>
          </p:nvPr>
        </p:nvSpPr>
        <p:spPr>
          <a:xfrm>
            <a:off x="4838355" y="1020874"/>
            <a:ext cx="5220569" cy="2849671"/>
          </a:xfrm>
        </p:spPr>
        <p:txBody>
          <a:bodyPr>
            <a:normAutofit/>
          </a:bodyPr>
          <a:lstStyle/>
          <a:p>
            <a:pPr algn="l"/>
            <a:r>
              <a:rPr lang="zh-CN" altLang="en-US" sz="5200" dirty="0">
                <a:solidFill>
                  <a:srgbClr val="FFFFFF"/>
                </a:solidFill>
              </a:rPr>
              <a:t>界面增强超导</a:t>
            </a:r>
          </a:p>
        </p:txBody>
      </p:sp>
      <p:sp>
        <p:nvSpPr>
          <p:cNvPr id="3" name="副标题 2">
            <a:extLst>
              <a:ext uri="{FF2B5EF4-FFF2-40B4-BE49-F238E27FC236}">
                <a16:creationId xmlns:a16="http://schemas.microsoft.com/office/drawing/2014/main" id="{95337D1B-B359-49E6-B345-3D8EB7D6FA84}"/>
              </a:ext>
            </a:extLst>
          </p:cNvPr>
          <p:cNvSpPr>
            <a:spLocks noGrp="1"/>
          </p:cNvSpPr>
          <p:nvPr>
            <p:ph type="subTitle" idx="1"/>
          </p:nvPr>
        </p:nvSpPr>
        <p:spPr>
          <a:xfrm>
            <a:off x="4866289" y="3962088"/>
            <a:ext cx="4652846" cy="1186108"/>
          </a:xfrm>
        </p:spPr>
        <p:txBody>
          <a:bodyPr>
            <a:normAutofit/>
          </a:bodyPr>
          <a:lstStyle/>
          <a:p>
            <a:pPr algn="l"/>
            <a:r>
              <a:rPr lang="zh-CN" altLang="en-US" dirty="0">
                <a:solidFill>
                  <a:srgbClr val="FFFFFF">
                    <a:alpha val="70000"/>
                  </a:srgbClr>
                </a:solidFill>
              </a:rPr>
              <a:t>主讲人：粟恒奕</a:t>
            </a:r>
            <a:endParaRPr lang="en-US" altLang="zh-CN" dirty="0">
              <a:solidFill>
                <a:srgbClr val="FFFFFF">
                  <a:alpha val="70000"/>
                </a:srgbClr>
              </a:solidFill>
            </a:endParaRPr>
          </a:p>
          <a:p>
            <a:pPr algn="l"/>
            <a:r>
              <a:rPr lang="zh-CN" altLang="en-US" dirty="0">
                <a:solidFill>
                  <a:srgbClr val="FFFFFF">
                    <a:alpha val="70000"/>
                  </a:srgbClr>
                </a:solidFill>
              </a:rPr>
              <a:t>小组成员：杨怀远、赵家鑫、王泽人、陈艳艳、钟山、粟恒奕</a:t>
            </a:r>
          </a:p>
        </p:txBody>
      </p:sp>
    </p:spTree>
    <p:extLst>
      <p:ext uri="{BB962C8B-B14F-4D97-AF65-F5344CB8AC3E}">
        <p14:creationId xmlns:p14="http://schemas.microsoft.com/office/powerpoint/2010/main" val="27725729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E58BADC-4B15-44ED-9D21-3D8F3F602345}"/>
              </a:ext>
            </a:extLst>
          </p:cNvPr>
          <p:cNvSpPr>
            <a:spLocks noGrp="1"/>
          </p:cNvSpPr>
          <p:nvPr>
            <p:ph type="title"/>
          </p:nvPr>
        </p:nvSpPr>
        <p:spPr/>
        <p:txBody>
          <a:bodyPr/>
          <a:lstStyle/>
          <a:p>
            <a:pPr algn="ctr"/>
            <a:r>
              <a:rPr lang="en-US" altLang="zh-CN" dirty="0" err="1"/>
              <a:t>FeSe</a:t>
            </a:r>
            <a:r>
              <a:rPr lang="en-US" altLang="zh-CN" dirty="0"/>
              <a:t>/SrTiO</a:t>
            </a:r>
            <a:r>
              <a:rPr lang="en-US" altLang="zh-CN" baseline="-25000" dirty="0"/>
              <a:t>3</a:t>
            </a:r>
            <a:endParaRPr lang="zh-CN" altLang="en-US" baseline="-25000" dirty="0"/>
          </a:p>
        </p:txBody>
      </p:sp>
      <p:sp>
        <p:nvSpPr>
          <p:cNvPr id="5" name="文本占位符 4">
            <a:extLst>
              <a:ext uri="{FF2B5EF4-FFF2-40B4-BE49-F238E27FC236}">
                <a16:creationId xmlns:a16="http://schemas.microsoft.com/office/drawing/2014/main" id="{E6FAE0EC-6D1F-443D-838E-42ACD74FEFB1}"/>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9762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16E1F80-8A93-447E-9CB9-8C67F7CE55C9}"/>
              </a:ext>
            </a:extLst>
          </p:cNvPr>
          <p:cNvSpPr>
            <a:spLocks noGrp="1"/>
          </p:cNvSpPr>
          <p:nvPr>
            <p:ph type="title"/>
          </p:nvPr>
        </p:nvSpPr>
        <p:spPr/>
        <p:txBody>
          <a:bodyPr/>
          <a:lstStyle/>
          <a:p>
            <a:pPr algn="ctr"/>
            <a:r>
              <a:rPr lang="zh-CN" altLang="en-US" dirty="0"/>
              <a:t>界面增强</a:t>
            </a:r>
          </a:p>
        </p:txBody>
      </p:sp>
      <p:sp>
        <p:nvSpPr>
          <p:cNvPr id="6" name="内容占位符 5">
            <a:extLst>
              <a:ext uri="{FF2B5EF4-FFF2-40B4-BE49-F238E27FC236}">
                <a16:creationId xmlns:a16="http://schemas.microsoft.com/office/drawing/2014/main" id="{16870AED-44C3-41C6-9A06-EE14982F4892}"/>
              </a:ext>
            </a:extLst>
          </p:cNvPr>
          <p:cNvSpPr>
            <a:spLocks noGrp="1"/>
          </p:cNvSpPr>
          <p:nvPr>
            <p:ph sz="half" idx="1"/>
          </p:nvPr>
        </p:nvSpPr>
        <p:spPr/>
        <p:txBody>
          <a:bodyPr>
            <a:normAutofit/>
          </a:bodyPr>
          <a:lstStyle/>
          <a:p>
            <a:pPr marL="0" indent="0">
              <a:buNone/>
            </a:pPr>
            <a:r>
              <a:rPr lang="zh-CN" altLang="en-US" dirty="0"/>
              <a:t>块材：</a:t>
            </a:r>
            <a:endParaRPr lang="en-US" altLang="zh-CN" dirty="0"/>
          </a:p>
          <a:p>
            <a:pPr marL="0" indent="0">
              <a:buNone/>
            </a:pPr>
            <a:r>
              <a:rPr lang="en-US" altLang="zh-CN" dirty="0"/>
              <a:t>	</a:t>
            </a:r>
            <a:r>
              <a:rPr lang="zh-CN" altLang="en-US" dirty="0"/>
              <a:t>超导转变温度常压下</a:t>
            </a:r>
            <a:r>
              <a:rPr lang="en-US" altLang="zh-CN" dirty="0"/>
              <a:t>8K</a:t>
            </a:r>
          </a:p>
          <a:p>
            <a:pPr marL="0" indent="0">
              <a:buNone/>
            </a:pPr>
            <a:r>
              <a:rPr lang="en-US" altLang="zh-CN" dirty="0"/>
              <a:t>	</a:t>
            </a:r>
            <a:r>
              <a:rPr lang="zh-CN" altLang="en-US" dirty="0"/>
              <a:t>高压下</a:t>
            </a:r>
            <a:r>
              <a:rPr lang="en-US" altLang="zh-CN" dirty="0"/>
              <a:t>36.7K</a:t>
            </a:r>
          </a:p>
          <a:p>
            <a:pPr marL="0" indent="0">
              <a:buNone/>
            </a:pPr>
            <a:endParaRPr lang="en-US" altLang="zh-CN" dirty="0"/>
          </a:p>
          <a:p>
            <a:pPr marL="0" indent="0">
              <a:buNone/>
            </a:pPr>
            <a:r>
              <a:rPr lang="en-US" altLang="zh-CN" dirty="0"/>
              <a:t>STO</a:t>
            </a:r>
            <a:r>
              <a:rPr lang="zh-CN" altLang="en-US" dirty="0"/>
              <a:t>上的单层</a:t>
            </a:r>
            <a:r>
              <a:rPr lang="en-US" altLang="zh-CN" dirty="0" err="1"/>
              <a:t>FeSe</a:t>
            </a:r>
            <a:r>
              <a:rPr lang="zh-CN" altLang="en-US" dirty="0"/>
              <a:t>薄膜：</a:t>
            </a:r>
            <a:endParaRPr lang="en-US" altLang="zh-CN" dirty="0"/>
          </a:p>
          <a:p>
            <a:pPr marL="0" indent="0">
              <a:buNone/>
            </a:pPr>
            <a:r>
              <a:rPr lang="en-US" altLang="zh-CN" dirty="0"/>
              <a:t>	</a:t>
            </a:r>
            <a:r>
              <a:rPr lang="zh-CN" altLang="en-US" dirty="0"/>
              <a:t>超导转变温度：</a:t>
            </a:r>
            <a:r>
              <a:rPr lang="en-US" altLang="zh-CN" dirty="0"/>
              <a:t>~65K	</a:t>
            </a:r>
            <a:endParaRPr lang="zh-CN" altLang="en-US" dirty="0"/>
          </a:p>
        </p:txBody>
      </p:sp>
      <p:pic>
        <p:nvPicPr>
          <p:cNvPr id="5" name="图片 4">
            <a:extLst>
              <a:ext uri="{FF2B5EF4-FFF2-40B4-BE49-F238E27FC236}">
                <a16:creationId xmlns:a16="http://schemas.microsoft.com/office/drawing/2014/main" id="{611558D9-6982-4F09-958F-A3AAD6E0DA18}"/>
              </a:ext>
            </a:extLst>
          </p:cNvPr>
          <p:cNvPicPr>
            <a:picLocks noChangeAspect="1"/>
          </p:cNvPicPr>
          <p:nvPr/>
        </p:nvPicPr>
        <p:blipFill>
          <a:blip r:embed="rId2"/>
          <a:stretch>
            <a:fillRect/>
          </a:stretch>
        </p:blipFill>
        <p:spPr>
          <a:xfrm>
            <a:off x="5095102" y="1539013"/>
            <a:ext cx="1995299" cy="5072202"/>
          </a:xfrm>
          <a:prstGeom prst="rect">
            <a:avLst/>
          </a:prstGeom>
        </p:spPr>
      </p:pic>
      <p:sp>
        <p:nvSpPr>
          <p:cNvPr id="10" name="文本框 9">
            <a:extLst>
              <a:ext uri="{FF2B5EF4-FFF2-40B4-BE49-F238E27FC236}">
                <a16:creationId xmlns:a16="http://schemas.microsoft.com/office/drawing/2014/main" id="{28C65B89-B790-4E94-BF1B-DE5D20580857}"/>
              </a:ext>
            </a:extLst>
          </p:cNvPr>
          <p:cNvSpPr txBox="1"/>
          <p:nvPr/>
        </p:nvSpPr>
        <p:spPr>
          <a:xfrm>
            <a:off x="6888088" y="1484784"/>
            <a:ext cx="1061829" cy="5072202"/>
          </a:xfrm>
          <a:prstGeom prst="rect">
            <a:avLst/>
          </a:prstGeom>
          <a:noFill/>
        </p:spPr>
        <p:txBody>
          <a:bodyPr vert="eaVert" wrap="square" rtlCol="0">
            <a:spAutoFit/>
          </a:bodyPr>
          <a:lstStyle/>
          <a:p>
            <a:pPr algn="ctr"/>
            <a:r>
              <a:rPr lang="zh-CN" altLang="en-US" dirty="0"/>
              <a:t>采用</a:t>
            </a:r>
            <a:r>
              <a:rPr lang="en-US" altLang="zh-CN" dirty="0"/>
              <a:t>BCS</a:t>
            </a:r>
            <a:r>
              <a:rPr lang="zh-CN" altLang="en-US" dirty="0"/>
              <a:t>拟合得到的超导转变温度</a:t>
            </a:r>
            <a:endParaRPr lang="en-US" altLang="zh-CN" dirty="0"/>
          </a:p>
          <a:p>
            <a:r>
              <a:rPr lang="en-US" altLang="zh-CN" sz="1050" dirty="0"/>
              <a:t>X.J. Zhou </a:t>
            </a:r>
            <a:r>
              <a:rPr lang="en-US" altLang="zh-CN" sz="1050" i="1" dirty="0"/>
              <a:t>et al</a:t>
            </a:r>
            <a:r>
              <a:rPr lang="en-US" altLang="zh-CN" sz="1050" dirty="0"/>
              <a:t>, Phase diagram and electronic indication of high Tc SC at 65 K in single layer </a:t>
            </a:r>
            <a:r>
              <a:rPr lang="en-US" altLang="zh-CN" sz="1050" dirty="0" err="1"/>
              <a:t>FeSe</a:t>
            </a:r>
            <a:r>
              <a:rPr lang="en-US" altLang="zh-CN" sz="1050" dirty="0"/>
              <a:t> films, </a:t>
            </a:r>
            <a:r>
              <a:rPr lang="en-US" altLang="zh-CN" sz="1050" i="1" dirty="0"/>
              <a:t>Nature Mater.</a:t>
            </a:r>
            <a:r>
              <a:rPr lang="en-US" altLang="zh-CN" sz="1050" dirty="0"/>
              <a:t>, 2013, 12; 605-610;</a:t>
            </a:r>
            <a:endParaRPr lang="zh-CN" altLang="en-US" sz="1050" dirty="0"/>
          </a:p>
          <a:p>
            <a:endParaRPr lang="zh-CN" altLang="en-US" dirty="0"/>
          </a:p>
        </p:txBody>
      </p:sp>
    </p:spTree>
    <p:extLst>
      <p:ext uri="{BB962C8B-B14F-4D97-AF65-F5344CB8AC3E}">
        <p14:creationId xmlns:p14="http://schemas.microsoft.com/office/powerpoint/2010/main" val="350799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E24B5-2D4B-4C3E-8C80-0D7FEA84EE0A}"/>
              </a:ext>
            </a:extLst>
          </p:cNvPr>
          <p:cNvSpPr>
            <a:spLocks noGrp="1"/>
          </p:cNvSpPr>
          <p:nvPr>
            <p:ph type="title"/>
          </p:nvPr>
        </p:nvSpPr>
        <p:spPr/>
        <p:txBody>
          <a:bodyPr/>
          <a:lstStyle/>
          <a:p>
            <a:pPr algn="ctr"/>
            <a:r>
              <a:rPr lang="zh-CN" altLang="en-US" dirty="0"/>
              <a:t>电声耦合</a:t>
            </a:r>
          </a:p>
        </p:txBody>
      </p:sp>
      <p:sp>
        <p:nvSpPr>
          <p:cNvPr id="4" name="内容占位符 3">
            <a:extLst>
              <a:ext uri="{FF2B5EF4-FFF2-40B4-BE49-F238E27FC236}">
                <a16:creationId xmlns:a16="http://schemas.microsoft.com/office/drawing/2014/main" id="{460B20E8-0433-47B6-93BF-B136BCD1040A}"/>
              </a:ext>
            </a:extLst>
          </p:cNvPr>
          <p:cNvSpPr>
            <a:spLocks noGrp="1"/>
          </p:cNvSpPr>
          <p:nvPr>
            <p:ph sz="half" idx="1"/>
          </p:nvPr>
        </p:nvSpPr>
        <p:spPr/>
        <p:txBody>
          <a:bodyPr>
            <a:normAutofit/>
          </a:bodyPr>
          <a:lstStyle/>
          <a:p>
            <a:pPr marL="0" indent="0">
              <a:buNone/>
            </a:pPr>
            <a:r>
              <a:rPr lang="zh-CN" altLang="en-US" dirty="0"/>
              <a:t>证据：</a:t>
            </a:r>
            <a:endParaRPr lang="en-US" altLang="zh-CN" dirty="0"/>
          </a:p>
          <a:p>
            <a:pPr marL="0" indent="0">
              <a:buNone/>
            </a:pPr>
            <a:r>
              <a:rPr lang="en-US" altLang="zh-CN" dirty="0"/>
              <a:t>	</a:t>
            </a:r>
            <a:r>
              <a:rPr lang="zh-CN" altLang="en-US" dirty="0"/>
              <a:t>复制带的出现</a:t>
            </a:r>
            <a:endParaRPr lang="en-US" altLang="zh-CN" dirty="0"/>
          </a:p>
          <a:p>
            <a:pPr marL="0" indent="0">
              <a:buNone/>
            </a:pPr>
            <a:r>
              <a:rPr lang="en-US" altLang="zh-CN" dirty="0"/>
              <a:t>	100meV O</a:t>
            </a:r>
            <a:r>
              <a:rPr lang="zh-CN" altLang="en-US" dirty="0"/>
              <a:t>声子模耦合</a:t>
            </a:r>
            <a:endParaRPr lang="en-US" altLang="zh-CN" dirty="0"/>
          </a:p>
          <a:p>
            <a:pPr marL="0" indent="0">
              <a:buNone/>
            </a:pPr>
            <a:endParaRPr lang="en-US" altLang="zh-CN" dirty="0"/>
          </a:p>
          <a:p>
            <a:pPr marL="0" indent="0">
              <a:buNone/>
            </a:pPr>
            <a:r>
              <a:rPr lang="zh-CN" altLang="en-US" dirty="0"/>
              <a:t>反驳：</a:t>
            </a:r>
            <a:endParaRPr lang="en-US" altLang="zh-CN" dirty="0"/>
          </a:p>
          <a:p>
            <a:pPr marL="0" indent="0">
              <a:buNone/>
            </a:pPr>
            <a:r>
              <a:rPr lang="en-US" altLang="zh-CN" dirty="0"/>
              <a:t>	2018</a:t>
            </a:r>
            <a:r>
              <a:rPr lang="zh-CN" altLang="en-US" dirty="0"/>
              <a:t>年，</a:t>
            </a:r>
            <a:r>
              <a:rPr lang="en-US" altLang="zh-CN" dirty="0"/>
              <a:t>George A. </a:t>
            </a:r>
            <a:r>
              <a:rPr lang="en-US" altLang="zh-CN" dirty="0" err="1"/>
              <a:t>Sawatzky</a:t>
            </a:r>
            <a:endParaRPr lang="en-US" altLang="zh-CN" dirty="0"/>
          </a:p>
          <a:p>
            <a:pPr marL="0" indent="0">
              <a:buNone/>
            </a:pPr>
            <a:r>
              <a:rPr lang="en-US" altLang="zh-CN" dirty="0"/>
              <a:t>	</a:t>
            </a:r>
            <a:r>
              <a:rPr lang="zh-CN" altLang="en-US" dirty="0"/>
              <a:t>复制带的出现不一定是电声耦合的结果，也可能是光电子能量损失造成的。</a:t>
            </a:r>
            <a:r>
              <a:rPr lang="en-US" altLang="zh-CN" dirty="0"/>
              <a:t> </a:t>
            </a:r>
            <a:br>
              <a:rPr lang="en-US" altLang="zh-CN" dirty="0"/>
            </a:br>
            <a:r>
              <a:rPr lang="en-US" altLang="zh-CN" dirty="0"/>
              <a:t>	</a:t>
            </a:r>
          </a:p>
          <a:p>
            <a:pPr marL="0" indent="0">
              <a:buNone/>
            </a:pPr>
            <a:r>
              <a:rPr lang="en-US" altLang="zh-CN" dirty="0"/>
              <a:t>	</a:t>
            </a:r>
            <a:endParaRPr lang="zh-CN" altLang="en-US" dirty="0"/>
          </a:p>
        </p:txBody>
      </p:sp>
      <p:pic>
        <p:nvPicPr>
          <p:cNvPr id="6" name="内容占位符 5">
            <a:extLst>
              <a:ext uri="{FF2B5EF4-FFF2-40B4-BE49-F238E27FC236}">
                <a16:creationId xmlns:a16="http://schemas.microsoft.com/office/drawing/2014/main" id="{9D09F1A7-06EB-4FE7-A82A-66E13A7A9059}"/>
              </a:ext>
            </a:extLst>
          </p:cNvPr>
          <p:cNvPicPr>
            <a:picLocks noGrp="1" noChangeAspect="1"/>
          </p:cNvPicPr>
          <p:nvPr>
            <p:ph sz="half" idx="2"/>
          </p:nvPr>
        </p:nvPicPr>
        <p:blipFill>
          <a:blip r:embed="rId2"/>
          <a:stretch>
            <a:fillRect/>
          </a:stretch>
        </p:blipFill>
        <p:spPr>
          <a:xfrm>
            <a:off x="5341144" y="2477692"/>
            <a:ext cx="3138488" cy="2082960"/>
          </a:xfrm>
          <a:prstGeom prst="rect">
            <a:avLst/>
          </a:prstGeom>
        </p:spPr>
      </p:pic>
      <p:sp>
        <p:nvSpPr>
          <p:cNvPr id="7" name="文本框 6">
            <a:extLst>
              <a:ext uri="{FF2B5EF4-FFF2-40B4-BE49-F238E27FC236}">
                <a16:creationId xmlns:a16="http://schemas.microsoft.com/office/drawing/2014/main" id="{F3876966-D0AC-40B8-9F92-71366C245B8F}"/>
              </a:ext>
            </a:extLst>
          </p:cNvPr>
          <p:cNvSpPr txBox="1"/>
          <p:nvPr/>
        </p:nvSpPr>
        <p:spPr>
          <a:xfrm>
            <a:off x="5341144" y="4560655"/>
            <a:ext cx="3138488" cy="715581"/>
          </a:xfrm>
          <a:prstGeom prst="rect">
            <a:avLst/>
          </a:prstGeom>
          <a:noFill/>
        </p:spPr>
        <p:txBody>
          <a:bodyPr wrap="square" rtlCol="0">
            <a:spAutoFit/>
          </a:bodyPr>
          <a:lstStyle/>
          <a:p>
            <a:pPr algn="ctr"/>
            <a:r>
              <a:rPr lang="zh-CN" altLang="en-US" sz="1350" dirty="0"/>
              <a:t>复制带的出现</a:t>
            </a:r>
            <a:endParaRPr lang="en-US" altLang="zh-CN" sz="1350" dirty="0"/>
          </a:p>
          <a:p>
            <a:r>
              <a:rPr lang="en-US" altLang="zh-CN" sz="900" dirty="0"/>
              <a:t>Z.X. Shen </a:t>
            </a:r>
            <a:r>
              <a:rPr lang="en-US" altLang="zh-CN" sz="900" i="1" dirty="0"/>
              <a:t>et al</a:t>
            </a:r>
            <a:r>
              <a:rPr lang="en-US" altLang="zh-CN" sz="900" dirty="0"/>
              <a:t>, Interfacial mode coupling as the origin of the enhancement of Tc in </a:t>
            </a:r>
            <a:r>
              <a:rPr lang="en-US" altLang="zh-CN" sz="900" dirty="0" err="1"/>
              <a:t>FeSe</a:t>
            </a:r>
            <a:r>
              <a:rPr lang="en-US" altLang="zh-CN" sz="900" dirty="0"/>
              <a:t> films on SrTiO</a:t>
            </a:r>
            <a:r>
              <a:rPr lang="en-US" altLang="zh-CN" sz="900" baseline="-25000" dirty="0"/>
              <a:t>3</a:t>
            </a:r>
            <a:r>
              <a:rPr lang="en-US" altLang="zh-CN" sz="900" dirty="0"/>
              <a:t>, </a:t>
            </a:r>
            <a:r>
              <a:rPr lang="en-US" altLang="zh-CN" sz="900" i="1" dirty="0"/>
              <a:t>Nature</a:t>
            </a:r>
            <a:r>
              <a:rPr lang="en-US" altLang="zh-CN" sz="900" dirty="0"/>
              <a:t>, 2014, 515; 245-248</a:t>
            </a:r>
          </a:p>
        </p:txBody>
      </p:sp>
    </p:spTree>
    <p:extLst>
      <p:ext uri="{BB962C8B-B14F-4D97-AF65-F5344CB8AC3E}">
        <p14:creationId xmlns:p14="http://schemas.microsoft.com/office/powerpoint/2010/main" val="164328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3650343" y="2234832"/>
            <a:ext cx="2589673" cy="3146332"/>
          </a:xfrm>
          <a:prstGeom prst="rect">
            <a:avLst/>
          </a:prstGeom>
        </p:spPr>
      </p:pic>
      <p:pic>
        <p:nvPicPr>
          <p:cNvPr id="7" name="图片 6"/>
          <p:cNvPicPr>
            <a:picLocks noChangeAspect="1"/>
          </p:cNvPicPr>
          <p:nvPr/>
        </p:nvPicPr>
        <p:blipFill>
          <a:blip r:embed="rId4"/>
          <a:stretch>
            <a:fillRect/>
          </a:stretch>
        </p:blipFill>
        <p:spPr>
          <a:xfrm>
            <a:off x="6240016" y="2262836"/>
            <a:ext cx="3309246" cy="3118328"/>
          </a:xfrm>
          <a:prstGeom prst="rect">
            <a:avLst/>
          </a:prstGeom>
        </p:spPr>
      </p:pic>
      <p:sp>
        <p:nvSpPr>
          <p:cNvPr id="4" name="标题 3">
            <a:extLst>
              <a:ext uri="{FF2B5EF4-FFF2-40B4-BE49-F238E27FC236}">
                <a16:creationId xmlns:a16="http://schemas.microsoft.com/office/drawing/2014/main" id="{A113640F-C51C-4015-8058-AD259940818D}"/>
              </a:ext>
            </a:extLst>
          </p:cNvPr>
          <p:cNvSpPr>
            <a:spLocks noGrp="1"/>
          </p:cNvSpPr>
          <p:nvPr>
            <p:ph type="title"/>
          </p:nvPr>
        </p:nvSpPr>
        <p:spPr/>
        <p:txBody>
          <a:bodyPr/>
          <a:lstStyle/>
          <a:p>
            <a:pPr algn="ctr"/>
            <a:r>
              <a:rPr lang="zh-CN" altLang="en-US" dirty="0"/>
              <a:t>电声耦合</a:t>
            </a:r>
          </a:p>
        </p:txBody>
      </p:sp>
      <p:sp>
        <p:nvSpPr>
          <p:cNvPr id="5" name="内容占位符 4">
            <a:extLst>
              <a:ext uri="{FF2B5EF4-FFF2-40B4-BE49-F238E27FC236}">
                <a16:creationId xmlns:a16="http://schemas.microsoft.com/office/drawing/2014/main" id="{3F6BF81B-360D-40DC-8F8D-07DB3AEB968C}"/>
              </a:ext>
            </a:extLst>
          </p:cNvPr>
          <p:cNvSpPr>
            <a:spLocks noGrp="1"/>
          </p:cNvSpPr>
          <p:nvPr>
            <p:ph sz="half" idx="1"/>
          </p:nvPr>
        </p:nvSpPr>
        <p:spPr/>
        <p:txBody>
          <a:bodyPr/>
          <a:lstStyle/>
          <a:p>
            <a:pPr marL="0" indent="0">
              <a:buNone/>
            </a:pPr>
            <a:r>
              <a:rPr lang="zh-CN" altLang="en-US" dirty="0"/>
              <a:t>其他实验证据：</a:t>
            </a:r>
            <a:endParaRPr lang="en-US" altLang="zh-CN" dirty="0"/>
          </a:p>
          <a:p>
            <a:pPr marL="0" indent="0">
              <a:buNone/>
            </a:pPr>
            <a:r>
              <a:rPr lang="en-US" altLang="zh-CN" dirty="0"/>
              <a:t>	</a:t>
            </a:r>
            <a:r>
              <a:rPr lang="en-US" altLang="zh-CN" dirty="0" err="1"/>
              <a:t>Ti</a:t>
            </a:r>
            <a:r>
              <a:rPr lang="en-US" altLang="zh-CN" dirty="0"/>
              <a:t>-O</a:t>
            </a:r>
            <a:r>
              <a:rPr lang="zh-CN" altLang="en-US" dirty="0"/>
              <a:t>键的相对增强</a:t>
            </a:r>
            <a:endParaRPr lang="en-US" altLang="zh-CN" dirty="0"/>
          </a:p>
          <a:p>
            <a:pPr marL="0" indent="0">
              <a:buNone/>
            </a:pPr>
            <a:r>
              <a:rPr lang="en-US" altLang="zh-CN" dirty="0"/>
              <a:t>	</a:t>
            </a:r>
            <a:r>
              <a:rPr lang="zh-CN" altLang="en-US" dirty="0"/>
              <a:t>富余</a:t>
            </a:r>
            <a:r>
              <a:rPr lang="en-US" altLang="zh-CN" dirty="0"/>
              <a:t>Se</a:t>
            </a:r>
            <a:r>
              <a:rPr lang="zh-CN" altLang="en-US" dirty="0"/>
              <a:t>的脱附</a:t>
            </a:r>
          </a:p>
        </p:txBody>
      </p:sp>
      <p:sp>
        <p:nvSpPr>
          <p:cNvPr id="9" name="内容占位符 8">
            <a:extLst>
              <a:ext uri="{FF2B5EF4-FFF2-40B4-BE49-F238E27FC236}">
                <a16:creationId xmlns:a16="http://schemas.microsoft.com/office/drawing/2014/main" id="{ECB461E6-D88A-478A-BE46-1D242BC96BD9}"/>
              </a:ext>
            </a:extLst>
          </p:cNvPr>
          <p:cNvSpPr>
            <a:spLocks noGrp="1"/>
          </p:cNvSpPr>
          <p:nvPr>
            <p:ph sz="half" idx="2"/>
          </p:nvPr>
        </p:nvSpPr>
        <p:spPr/>
        <p:txBody>
          <a:bodyPr/>
          <a:lstStyle/>
          <a:p>
            <a:endParaRPr lang="zh-CN" altLang="en-US" dirty="0"/>
          </a:p>
        </p:txBody>
      </p:sp>
    </p:spTree>
    <p:extLst>
      <p:ext uri="{BB962C8B-B14F-4D97-AF65-F5344CB8AC3E}">
        <p14:creationId xmlns:p14="http://schemas.microsoft.com/office/powerpoint/2010/main" val="77256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183E40-940A-424E-9D09-15E02221C93A}"/>
              </a:ext>
            </a:extLst>
          </p:cNvPr>
          <p:cNvSpPr>
            <a:spLocks noGrp="1"/>
          </p:cNvSpPr>
          <p:nvPr>
            <p:ph type="title"/>
          </p:nvPr>
        </p:nvSpPr>
        <p:spPr>
          <a:xfrm>
            <a:off x="677334" y="609600"/>
            <a:ext cx="8596668" cy="1320800"/>
          </a:xfrm>
        </p:spPr>
        <p:txBody>
          <a:bodyPr/>
          <a:lstStyle/>
          <a:p>
            <a:pPr algn="ctr"/>
            <a:r>
              <a:rPr lang="zh-CN" altLang="en-US" dirty="0"/>
              <a:t>电子掺杂</a:t>
            </a:r>
          </a:p>
        </p:txBody>
      </p:sp>
      <p:sp>
        <p:nvSpPr>
          <p:cNvPr id="4" name="内容占位符 3">
            <a:extLst>
              <a:ext uri="{FF2B5EF4-FFF2-40B4-BE49-F238E27FC236}">
                <a16:creationId xmlns:a16="http://schemas.microsoft.com/office/drawing/2014/main" id="{D9F16268-9757-44EB-9925-8B26E7ED638C}"/>
              </a:ext>
            </a:extLst>
          </p:cNvPr>
          <p:cNvSpPr>
            <a:spLocks noGrp="1"/>
          </p:cNvSpPr>
          <p:nvPr>
            <p:ph sz="half" idx="1"/>
          </p:nvPr>
        </p:nvSpPr>
        <p:spPr/>
        <p:txBody>
          <a:bodyPr/>
          <a:lstStyle/>
          <a:p>
            <a:pPr marL="0" indent="0">
              <a:buNone/>
            </a:pPr>
            <a:r>
              <a:rPr lang="en-US" altLang="zh-CN" dirty="0"/>
              <a:t>STO</a:t>
            </a:r>
            <a:r>
              <a:rPr lang="zh-CN" altLang="en-US" dirty="0"/>
              <a:t>衬底：</a:t>
            </a:r>
            <a:endParaRPr lang="en-US" altLang="zh-CN" dirty="0"/>
          </a:p>
          <a:p>
            <a:pPr marL="0" indent="0">
              <a:buNone/>
            </a:pPr>
            <a:r>
              <a:rPr lang="en-US" altLang="zh-CN" dirty="0"/>
              <a:t>	O</a:t>
            </a:r>
            <a:r>
              <a:rPr lang="zh-CN" altLang="en-US" dirty="0"/>
              <a:t>空位的影响</a:t>
            </a:r>
            <a:endParaRPr lang="en-US" altLang="zh-CN" dirty="0"/>
          </a:p>
          <a:p>
            <a:pPr marL="0" indent="0">
              <a:buNone/>
            </a:pPr>
            <a:r>
              <a:rPr lang="en-US" altLang="zh-CN" dirty="0"/>
              <a:t>	</a:t>
            </a:r>
            <a:r>
              <a:rPr lang="zh-CN" altLang="en-US" dirty="0"/>
              <a:t>费米面的差异</a:t>
            </a:r>
            <a:endParaRPr lang="en-US" altLang="zh-CN" dirty="0"/>
          </a:p>
          <a:p>
            <a:pPr marL="0" indent="0">
              <a:buNone/>
            </a:pPr>
            <a:endParaRPr lang="en-US" altLang="zh-CN" dirty="0"/>
          </a:p>
        </p:txBody>
      </p:sp>
      <p:sp>
        <p:nvSpPr>
          <p:cNvPr id="5" name="内容占位符 4">
            <a:extLst>
              <a:ext uri="{FF2B5EF4-FFF2-40B4-BE49-F238E27FC236}">
                <a16:creationId xmlns:a16="http://schemas.microsoft.com/office/drawing/2014/main" id="{720B7E79-C909-4589-801F-379692E47C59}"/>
              </a:ext>
            </a:extLst>
          </p:cNvPr>
          <p:cNvSpPr>
            <a:spLocks noGrp="1"/>
          </p:cNvSpPr>
          <p:nvPr>
            <p:ph sz="half" idx="2"/>
          </p:nvPr>
        </p:nvSpPr>
        <p:spPr/>
        <p:txBody>
          <a:bodyPr/>
          <a:lstStyle/>
          <a:p>
            <a:endParaRPr lang="zh-CN" altLang="en-US" dirty="0"/>
          </a:p>
        </p:txBody>
      </p:sp>
      <p:pic>
        <p:nvPicPr>
          <p:cNvPr id="9" name="图片 8">
            <a:extLst>
              <a:ext uri="{FF2B5EF4-FFF2-40B4-BE49-F238E27FC236}">
                <a16:creationId xmlns:a16="http://schemas.microsoft.com/office/drawing/2014/main" id="{BC0F22EF-14B5-4C1F-AC90-8032AD894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116" y="2118104"/>
            <a:ext cx="3965742" cy="3965742"/>
          </a:xfrm>
          <a:prstGeom prst="rect">
            <a:avLst/>
          </a:prstGeom>
        </p:spPr>
      </p:pic>
    </p:spTree>
    <p:extLst>
      <p:ext uri="{BB962C8B-B14F-4D97-AF65-F5344CB8AC3E}">
        <p14:creationId xmlns:p14="http://schemas.microsoft.com/office/powerpoint/2010/main" val="2174439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183E40-940A-424E-9D09-15E02221C93A}"/>
              </a:ext>
            </a:extLst>
          </p:cNvPr>
          <p:cNvSpPr>
            <a:spLocks noGrp="1"/>
          </p:cNvSpPr>
          <p:nvPr>
            <p:ph type="title"/>
          </p:nvPr>
        </p:nvSpPr>
        <p:spPr/>
        <p:txBody>
          <a:bodyPr/>
          <a:lstStyle/>
          <a:p>
            <a:pPr algn="ctr"/>
            <a:r>
              <a:rPr lang="zh-CN" altLang="en-US" dirty="0"/>
              <a:t>电子掺杂</a:t>
            </a:r>
          </a:p>
        </p:txBody>
      </p:sp>
      <p:sp>
        <p:nvSpPr>
          <p:cNvPr id="4" name="内容占位符 3">
            <a:extLst>
              <a:ext uri="{FF2B5EF4-FFF2-40B4-BE49-F238E27FC236}">
                <a16:creationId xmlns:a16="http://schemas.microsoft.com/office/drawing/2014/main" id="{D9F16268-9757-44EB-9925-8B26E7ED638C}"/>
              </a:ext>
            </a:extLst>
          </p:cNvPr>
          <p:cNvSpPr>
            <a:spLocks noGrp="1"/>
          </p:cNvSpPr>
          <p:nvPr>
            <p:ph sz="half" idx="1"/>
          </p:nvPr>
        </p:nvSpPr>
        <p:spPr/>
        <p:txBody>
          <a:bodyPr/>
          <a:lstStyle/>
          <a:p>
            <a:pPr marL="0" indent="0">
              <a:buNone/>
            </a:pPr>
            <a:r>
              <a:rPr lang="zh-CN" altLang="en-US" dirty="0"/>
              <a:t>本身处于高度掺杂的状态：</a:t>
            </a:r>
            <a:endParaRPr lang="en-US" altLang="zh-CN" dirty="0"/>
          </a:p>
          <a:p>
            <a:pPr marL="0" indent="0">
              <a:buNone/>
            </a:pPr>
            <a:r>
              <a:rPr lang="en-US" altLang="zh-CN" dirty="0"/>
              <a:t>	</a:t>
            </a:r>
            <a:r>
              <a:rPr lang="zh-CN" altLang="en-US" dirty="0"/>
              <a:t>变异的能带结构</a:t>
            </a:r>
            <a:endParaRPr lang="en-US" altLang="zh-CN" dirty="0"/>
          </a:p>
          <a:p>
            <a:pPr marL="0" indent="0">
              <a:buNone/>
            </a:pPr>
            <a:r>
              <a:rPr lang="en-US" altLang="zh-CN" dirty="0"/>
              <a:t>	</a:t>
            </a:r>
            <a:r>
              <a:rPr lang="zh-CN" altLang="en-US" dirty="0"/>
              <a:t>绝缘</a:t>
            </a:r>
            <a:r>
              <a:rPr lang="en-US" altLang="zh-CN" dirty="0"/>
              <a:t>/</a:t>
            </a:r>
            <a:r>
              <a:rPr lang="zh-CN" altLang="en-US" dirty="0"/>
              <a:t>超导体相变</a:t>
            </a:r>
            <a:endParaRPr lang="en-US" altLang="zh-CN" dirty="0"/>
          </a:p>
          <a:p>
            <a:pPr marL="0" indent="0">
              <a:buNone/>
            </a:pPr>
            <a:endParaRPr lang="en-US" altLang="zh-CN" dirty="0"/>
          </a:p>
          <a:p>
            <a:pPr marL="0" indent="0">
              <a:buNone/>
            </a:pPr>
            <a:r>
              <a:rPr lang="en-US" altLang="zh-CN" dirty="0"/>
              <a:t>2016</a:t>
            </a:r>
            <a:r>
              <a:rPr lang="zh-CN" altLang="en-US" dirty="0"/>
              <a:t>年，液体门控技术，直接调节电子掺杂水平，最高</a:t>
            </a:r>
            <a:r>
              <a:rPr lang="en-US" altLang="zh-CN" dirty="0"/>
              <a:t>48K</a:t>
            </a:r>
            <a:r>
              <a:rPr lang="zh-CN" altLang="en-US" dirty="0"/>
              <a:t>的超导转变温度</a:t>
            </a:r>
          </a:p>
        </p:txBody>
      </p:sp>
      <p:pic>
        <p:nvPicPr>
          <p:cNvPr id="6" name="内容占位符 5">
            <a:extLst>
              <a:ext uri="{FF2B5EF4-FFF2-40B4-BE49-F238E27FC236}">
                <a16:creationId xmlns:a16="http://schemas.microsoft.com/office/drawing/2014/main" id="{74DAAF82-A807-4C5B-AFD0-AAFBE3535685}"/>
              </a:ext>
            </a:extLst>
          </p:cNvPr>
          <p:cNvPicPr>
            <a:picLocks noGrp="1" noChangeAspect="1"/>
          </p:cNvPicPr>
          <p:nvPr>
            <p:ph sz="half" idx="2"/>
          </p:nvPr>
        </p:nvPicPr>
        <p:blipFill>
          <a:blip r:embed="rId2"/>
          <a:stretch>
            <a:fillRect/>
          </a:stretch>
        </p:blipFill>
        <p:spPr>
          <a:xfrm>
            <a:off x="5341144" y="2750950"/>
            <a:ext cx="3138488" cy="2364560"/>
          </a:xfrm>
          <a:prstGeom prst="rect">
            <a:avLst/>
          </a:prstGeom>
        </p:spPr>
      </p:pic>
      <p:sp>
        <p:nvSpPr>
          <p:cNvPr id="7" name="文本框 6">
            <a:extLst>
              <a:ext uri="{FF2B5EF4-FFF2-40B4-BE49-F238E27FC236}">
                <a16:creationId xmlns:a16="http://schemas.microsoft.com/office/drawing/2014/main" id="{8951044B-90CA-4578-86B6-14CCF861D4DF}"/>
              </a:ext>
            </a:extLst>
          </p:cNvPr>
          <p:cNvSpPr txBox="1"/>
          <p:nvPr/>
        </p:nvSpPr>
        <p:spPr>
          <a:xfrm>
            <a:off x="5341017" y="5115510"/>
            <a:ext cx="3138487" cy="854080"/>
          </a:xfrm>
          <a:prstGeom prst="rect">
            <a:avLst/>
          </a:prstGeom>
          <a:noFill/>
        </p:spPr>
        <p:txBody>
          <a:bodyPr wrap="square" rtlCol="0">
            <a:spAutoFit/>
          </a:bodyPr>
          <a:lstStyle/>
          <a:p>
            <a:pPr algn="ctr"/>
            <a:r>
              <a:rPr lang="zh-CN" altLang="en-US" sz="1350" dirty="0"/>
              <a:t>不同掺杂浓度下</a:t>
            </a:r>
            <a:r>
              <a:rPr lang="en-US" altLang="zh-CN" sz="1350" dirty="0" err="1"/>
              <a:t>FeSe</a:t>
            </a:r>
            <a:r>
              <a:rPr lang="zh-CN" altLang="en-US" sz="1350" dirty="0"/>
              <a:t>薄膜的超导特性</a:t>
            </a:r>
            <a:endParaRPr lang="en-US" altLang="zh-CN" sz="1350" dirty="0"/>
          </a:p>
          <a:p>
            <a:r>
              <a:rPr lang="en-US" altLang="zh-CN" sz="900" dirty="0"/>
              <a:t>X.H. Chen </a:t>
            </a:r>
            <a:r>
              <a:rPr lang="en-US" altLang="zh-CN" sz="900" i="1" dirty="0"/>
              <a:t>et al</a:t>
            </a:r>
            <a:r>
              <a:rPr lang="en-US" altLang="zh-CN" sz="900" dirty="0"/>
              <a:t>, Evolution of High-Temperature Superconductivity from a Low- Tc Phase Tuned by Carrier Concentration in </a:t>
            </a:r>
            <a:r>
              <a:rPr lang="en-US" altLang="zh-CN" sz="900" dirty="0" err="1"/>
              <a:t>FeSe</a:t>
            </a:r>
            <a:r>
              <a:rPr lang="en-US" altLang="zh-CN" sz="900" dirty="0"/>
              <a:t> Thin Flakes, </a:t>
            </a:r>
            <a:r>
              <a:rPr lang="en-US" altLang="zh-CN" sz="900" i="1" dirty="0"/>
              <a:t>Phys. Rev. Lett.</a:t>
            </a:r>
            <a:r>
              <a:rPr lang="en-US" altLang="zh-CN" sz="900" dirty="0"/>
              <a:t>, 2016, 116(7); 077002</a:t>
            </a:r>
            <a:endParaRPr lang="zh-CN" altLang="en-US" sz="900" dirty="0"/>
          </a:p>
        </p:txBody>
      </p:sp>
    </p:spTree>
    <p:extLst>
      <p:ext uri="{BB962C8B-B14F-4D97-AF65-F5344CB8AC3E}">
        <p14:creationId xmlns:p14="http://schemas.microsoft.com/office/powerpoint/2010/main" val="2671080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907859-8050-4CCC-9964-C437BD86B28A}"/>
              </a:ext>
            </a:extLst>
          </p:cNvPr>
          <p:cNvSpPr>
            <a:spLocks noGrp="1"/>
          </p:cNvSpPr>
          <p:nvPr>
            <p:ph type="title"/>
          </p:nvPr>
        </p:nvSpPr>
        <p:spPr/>
        <p:txBody>
          <a:bodyPr/>
          <a:lstStyle/>
          <a:p>
            <a:pPr algn="ctr"/>
            <a:r>
              <a:rPr lang="zh-CN" altLang="en-US" dirty="0"/>
              <a:t>张力应变</a:t>
            </a:r>
          </a:p>
        </p:txBody>
      </p:sp>
      <p:sp>
        <p:nvSpPr>
          <p:cNvPr id="3" name="内容占位符 2">
            <a:extLst>
              <a:ext uri="{FF2B5EF4-FFF2-40B4-BE49-F238E27FC236}">
                <a16:creationId xmlns:a16="http://schemas.microsoft.com/office/drawing/2014/main" id="{2E9B7CF5-6543-463A-83B1-D784286D2311}"/>
              </a:ext>
            </a:extLst>
          </p:cNvPr>
          <p:cNvSpPr>
            <a:spLocks noGrp="1"/>
          </p:cNvSpPr>
          <p:nvPr>
            <p:ph idx="1"/>
          </p:nvPr>
        </p:nvSpPr>
        <p:spPr/>
        <p:txBody>
          <a:bodyPr>
            <a:normAutofit/>
          </a:bodyPr>
          <a:lstStyle/>
          <a:p>
            <a:pPr marL="0" indent="0">
              <a:buNone/>
            </a:pPr>
            <a:r>
              <a:rPr lang="zh-CN" altLang="en-US" dirty="0"/>
              <a:t>晶格常数：</a:t>
            </a:r>
            <a:endParaRPr lang="en-US" altLang="zh-CN" dirty="0"/>
          </a:p>
          <a:p>
            <a:pPr marL="0" indent="0">
              <a:buNone/>
            </a:pPr>
            <a:r>
              <a:rPr lang="en-US" altLang="zh-CN" dirty="0"/>
              <a:t>	</a:t>
            </a:r>
            <a:r>
              <a:rPr lang="en-US" altLang="zh-CN" dirty="0" err="1"/>
              <a:t>FeSe</a:t>
            </a:r>
            <a:r>
              <a:rPr lang="zh-CN" altLang="en-US" dirty="0"/>
              <a:t>块材：</a:t>
            </a:r>
            <a:r>
              <a:rPr lang="en-US" altLang="zh-CN" dirty="0"/>
              <a:t>3.76Å</a:t>
            </a:r>
          </a:p>
          <a:p>
            <a:pPr marL="0" indent="0">
              <a:buNone/>
            </a:pPr>
            <a:r>
              <a:rPr lang="en-US" altLang="zh-CN" dirty="0"/>
              <a:t>	</a:t>
            </a:r>
            <a:r>
              <a:rPr lang="en-US" altLang="zh-CN" dirty="0" err="1"/>
              <a:t>FeSe</a:t>
            </a:r>
            <a:r>
              <a:rPr lang="en-US" altLang="zh-CN" dirty="0"/>
              <a:t>/STO</a:t>
            </a:r>
            <a:r>
              <a:rPr lang="zh-CN" altLang="en-US" dirty="0"/>
              <a:t>：</a:t>
            </a:r>
            <a:r>
              <a:rPr lang="en-US" altLang="zh-CN" dirty="0"/>
              <a:t>3.90Å</a:t>
            </a:r>
          </a:p>
          <a:p>
            <a:pPr marL="0" indent="0">
              <a:buNone/>
            </a:pPr>
            <a:endParaRPr lang="en-US" altLang="zh-CN" dirty="0"/>
          </a:p>
          <a:p>
            <a:pPr marL="0" indent="0">
              <a:buNone/>
            </a:pPr>
            <a:r>
              <a:rPr lang="en-US" altLang="zh-CN" dirty="0"/>
              <a:t>2014</a:t>
            </a:r>
            <a:r>
              <a:rPr lang="zh-CN" altLang="en-US" dirty="0"/>
              <a:t>年，封东来实验组，</a:t>
            </a:r>
            <a:r>
              <a:rPr lang="en-US" altLang="zh-CN" dirty="0" err="1"/>
              <a:t>FeSe</a:t>
            </a:r>
            <a:r>
              <a:rPr lang="en-US" altLang="zh-CN" dirty="0"/>
              <a:t>/Nb</a:t>
            </a:r>
            <a:r>
              <a:rPr lang="en-US" altLang="zh-CN" i="1" dirty="0"/>
              <a:t>:</a:t>
            </a:r>
            <a:r>
              <a:rPr lang="en-US" altLang="zh-CN" dirty="0"/>
              <a:t>SrTiO</a:t>
            </a:r>
            <a:r>
              <a:rPr lang="en-US" altLang="zh-CN" baseline="-25000" dirty="0"/>
              <a:t>3</a:t>
            </a:r>
            <a:r>
              <a:rPr lang="en-US" altLang="zh-CN" dirty="0"/>
              <a:t>/KTaO</a:t>
            </a:r>
            <a:r>
              <a:rPr lang="en-US" altLang="zh-CN" baseline="-25000" dirty="0"/>
              <a:t>3</a:t>
            </a:r>
            <a:r>
              <a:rPr lang="zh-CN" altLang="en-US" dirty="0"/>
              <a:t>：</a:t>
            </a:r>
            <a:endParaRPr lang="en-US" altLang="zh-CN" dirty="0"/>
          </a:p>
          <a:p>
            <a:pPr marL="0" indent="0">
              <a:buNone/>
            </a:pPr>
            <a:r>
              <a:rPr lang="en-US" altLang="zh-CN" dirty="0"/>
              <a:t>	</a:t>
            </a:r>
            <a:r>
              <a:rPr lang="zh-CN" altLang="en-US" dirty="0"/>
              <a:t>晶格常数</a:t>
            </a:r>
            <a:r>
              <a:rPr lang="en-US" altLang="zh-CN" dirty="0"/>
              <a:t>3.99Å</a:t>
            </a:r>
          </a:p>
          <a:p>
            <a:pPr marL="0" indent="0">
              <a:buNone/>
            </a:pPr>
            <a:r>
              <a:rPr lang="en-US" altLang="zh-CN" dirty="0"/>
              <a:t>	</a:t>
            </a:r>
            <a:r>
              <a:rPr lang="zh-CN" altLang="en-US" dirty="0"/>
              <a:t>超导转变温度</a:t>
            </a:r>
            <a:r>
              <a:rPr lang="en-US" altLang="zh-CN" dirty="0"/>
              <a:t>70K</a:t>
            </a:r>
          </a:p>
          <a:p>
            <a:pPr marL="0" indent="0">
              <a:buNone/>
            </a:pPr>
            <a:br>
              <a:rPr lang="en-US" altLang="zh-CN" dirty="0"/>
            </a:br>
            <a:endParaRPr lang="zh-CN" altLang="en-US" dirty="0"/>
          </a:p>
        </p:txBody>
      </p:sp>
    </p:spTree>
    <p:extLst>
      <p:ext uri="{BB962C8B-B14F-4D97-AF65-F5344CB8AC3E}">
        <p14:creationId xmlns:p14="http://schemas.microsoft.com/office/powerpoint/2010/main" val="123277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7987866E-DAAF-42CB-9765-2679060FDBE9}"/>
              </a:ext>
            </a:extLst>
          </p:cNvPr>
          <p:cNvSpPr>
            <a:spLocks noGrp="1"/>
          </p:cNvSpPr>
          <p:nvPr>
            <p:ph type="title"/>
          </p:nvPr>
        </p:nvSpPr>
        <p:spPr/>
        <p:txBody>
          <a:bodyPr/>
          <a:lstStyle/>
          <a:p>
            <a:pPr algn="ctr"/>
            <a:r>
              <a:rPr lang="zh-CN" altLang="en-US" dirty="0"/>
              <a:t>总结与展望</a:t>
            </a:r>
          </a:p>
        </p:txBody>
      </p:sp>
      <p:sp>
        <p:nvSpPr>
          <p:cNvPr id="5" name="文本占位符 4">
            <a:extLst>
              <a:ext uri="{FF2B5EF4-FFF2-40B4-BE49-F238E27FC236}">
                <a16:creationId xmlns:a16="http://schemas.microsoft.com/office/drawing/2014/main" id="{ED56EEB2-72F1-48A0-86C7-B5EB580873F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2028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89A4B09-3FE0-4A44-B65A-717245A371A6}"/>
              </a:ext>
            </a:extLst>
          </p:cNvPr>
          <p:cNvSpPr>
            <a:spLocks noGrp="1"/>
          </p:cNvSpPr>
          <p:nvPr>
            <p:ph type="title"/>
          </p:nvPr>
        </p:nvSpPr>
        <p:spPr/>
        <p:txBody>
          <a:bodyPr/>
          <a:lstStyle/>
          <a:p>
            <a:pPr algn="ctr"/>
            <a:r>
              <a:rPr lang="zh-CN" altLang="en-US" dirty="0"/>
              <a:t>总结与展望</a:t>
            </a:r>
          </a:p>
        </p:txBody>
      </p:sp>
      <p:sp>
        <p:nvSpPr>
          <p:cNvPr id="5" name="内容占位符 4">
            <a:extLst>
              <a:ext uri="{FF2B5EF4-FFF2-40B4-BE49-F238E27FC236}">
                <a16:creationId xmlns:a16="http://schemas.microsoft.com/office/drawing/2014/main" id="{169D4546-F83F-4F97-A741-A9579528B48E}"/>
              </a:ext>
            </a:extLst>
          </p:cNvPr>
          <p:cNvSpPr>
            <a:spLocks noGrp="1"/>
          </p:cNvSpPr>
          <p:nvPr>
            <p:ph idx="1"/>
          </p:nvPr>
        </p:nvSpPr>
        <p:spPr/>
        <p:txBody>
          <a:bodyPr/>
          <a:lstStyle/>
          <a:p>
            <a:pPr marL="0" indent="0">
              <a:buNone/>
            </a:pPr>
            <a:r>
              <a:rPr lang="zh-CN" altLang="en-US" dirty="0"/>
              <a:t>总结：</a:t>
            </a:r>
            <a:endParaRPr lang="en-US" altLang="zh-CN" dirty="0"/>
          </a:p>
          <a:p>
            <a:pPr marL="0" indent="0">
              <a:buNone/>
            </a:pPr>
            <a:r>
              <a:rPr lang="en-US" altLang="zh-CN" dirty="0"/>
              <a:t>	</a:t>
            </a:r>
            <a:r>
              <a:rPr lang="zh-CN" altLang="en-US" dirty="0"/>
              <a:t>丰富的实验证据</a:t>
            </a:r>
            <a:endParaRPr lang="en-US" altLang="zh-CN" dirty="0"/>
          </a:p>
          <a:p>
            <a:pPr marL="0" indent="0">
              <a:buNone/>
            </a:pPr>
            <a:r>
              <a:rPr lang="en-US" altLang="zh-CN" dirty="0"/>
              <a:t>	</a:t>
            </a:r>
            <a:r>
              <a:rPr lang="zh-CN" altLang="en-US" dirty="0"/>
              <a:t>有待进一步丰富的理论</a:t>
            </a:r>
            <a:endParaRPr lang="en-US" altLang="zh-CN" dirty="0"/>
          </a:p>
          <a:p>
            <a:pPr marL="0" indent="0">
              <a:buNone/>
            </a:pPr>
            <a:endParaRPr lang="en-US" altLang="zh-CN" dirty="0"/>
          </a:p>
          <a:p>
            <a:pPr marL="0" indent="0">
              <a:buNone/>
            </a:pPr>
            <a:r>
              <a:rPr lang="zh-CN" altLang="en-US" dirty="0"/>
              <a:t>展望：</a:t>
            </a:r>
            <a:endParaRPr lang="en-US" altLang="zh-CN" dirty="0"/>
          </a:p>
          <a:p>
            <a:pPr marL="0" indent="0">
              <a:buNone/>
            </a:pPr>
            <a:r>
              <a:rPr lang="en-US" altLang="zh-CN" dirty="0"/>
              <a:t>	</a:t>
            </a:r>
            <a:r>
              <a:rPr lang="zh-CN" altLang="en-US" dirty="0"/>
              <a:t>理论的建立与检验</a:t>
            </a:r>
            <a:endParaRPr lang="en-US" altLang="zh-CN" dirty="0"/>
          </a:p>
          <a:p>
            <a:pPr marL="0" indent="0">
              <a:buNone/>
            </a:pPr>
            <a:r>
              <a:rPr lang="en-US" altLang="zh-CN" dirty="0"/>
              <a:t>	</a:t>
            </a:r>
            <a:r>
              <a:rPr lang="zh-CN" altLang="en-US" dirty="0"/>
              <a:t>高温磁性超导体的应用前景</a:t>
            </a:r>
          </a:p>
        </p:txBody>
      </p:sp>
    </p:spTree>
    <p:extLst>
      <p:ext uri="{BB962C8B-B14F-4D97-AF65-F5344CB8AC3E}">
        <p14:creationId xmlns:p14="http://schemas.microsoft.com/office/powerpoint/2010/main" val="123957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7D9C26F5-9B63-4B0B-AF31-AFFCD0AEA725}"/>
              </a:ext>
            </a:extLst>
          </p:cNvPr>
          <p:cNvGraphicFramePr>
            <a:graphicFrameLocks noGrp="1"/>
          </p:cNvGraphicFramePr>
          <p:nvPr>
            <p:ph type="pic" idx="1"/>
            <p:extLst>
              <p:ext uri="{D42A27DB-BD31-4B8C-83A1-F6EECF244321}">
                <p14:modId xmlns:p14="http://schemas.microsoft.com/office/powerpoint/2010/main" val="1611255788"/>
              </p:ext>
            </p:extLst>
          </p:nvPr>
        </p:nvGraphicFramePr>
        <p:xfrm>
          <a:off x="2032397" y="1314450"/>
          <a:ext cx="6771084" cy="435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61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46B6F722-D119-4928-8FEA-55A63ECE290E}"/>
              </a:ext>
            </a:extLst>
          </p:cNvPr>
          <p:cNvSpPr>
            <a:spLocks noGrp="1"/>
          </p:cNvSpPr>
          <p:nvPr>
            <p:ph type="title"/>
          </p:nvPr>
        </p:nvSpPr>
        <p:spPr/>
        <p:txBody>
          <a:bodyPr/>
          <a:lstStyle/>
          <a:p>
            <a:pPr algn="ctr"/>
            <a:r>
              <a:rPr lang="zh-CN" altLang="en-US" dirty="0"/>
              <a:t>超导理论</a:t>
            </a:r>
          </a:p>
        </p:txBody>
      </p:sp>
      <p:sp>
        <p:nvSpPr>
          <p:cNvPr id="6" name="文本占位符 5">
            <a:extLst>
              <a:ext uri="{FF2B5EF4-FFF2-40B4-BE49-F238E27FC236}">
                <a16:creationId xmlns:a16="http://schemas.microsoft.com/office/drawing/2014/main" id="{F915CBA6-F4E3-43DA-AD8E-A2665AC2081D}"/>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745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flipH="1">
            <a:off x="1149930" y="1729487"/>
            <a:ext cx="1404767" cy="369332"/>
          </a:xfrm>
          <a:prstGeom prst="rect">
            <a:avLst/>
          </a:prstGeom>
          <a:noFill/>
        </p:spPr>
        <p:txBody>
          <a:bodyPr wrap="square" rtlCol="0">
            <a:spAutoFit/>
          </a:bodyPr>
          <a:lstStyle/>
          <a:p>
            <a:r>
              <a:rPr lang="en-US" altLang="zh-CN" dirty="0">
                <a:solidFill>
                  <a:srgbClr val="7030A0"/>
                </a:solidFill>
                <a:latin typeface="Times New Roman" panose="02020603050405020304" pitchFamily="18" charset="0"/>
                <a:cs typeface="Times New Roman" panose="02020603050405020304" pitchFamily="18" charset="0"/>
              </a:rPr>
              <a:t>BCS</a:t>
            </a:r>
            <a:r>
              <a:rPr lang="zh-CN" altLang="en-US" dirty="0">
                <a:solidFill>
                  <a:srgbClr val="7030A0"/>
                </a:solidFill>
                <a:latin typeface="Times New Roman" panose="02020603050405020304" pitchFamily="18" charset="0"/>
                <a:cs typeface="Times New Roman" panose="02020603050405020304" pitchFamily="18" charset="0"/>
              </a:rPr>
              <a:t>理论</a:t>
            </a:r>
          </a:p>
        </p:txBody>
      </p:sp>
      <p:pic>
        <p:nvPicPr>
          <p:cNvPr id="2" name="图片 1"/>
          <p:cNvPicPr>
            <a:picLocks noChangeAspect="1"/>
          </p:cNvPicPr>
          <p:nvPr/>
        </p:nvPicPr>
        <p:blipFill>
          <a:blip r:embed="rId3"/>
          <a:stretch>
            <a:fillRect/>
          </a:stretch>
        </p:blipFill>
        <p:spPr>
          <a:xfrm>
            <a:off x="666496" y="2269133"/>
            <a:ext cx="2621756" cy="407194"/>
          </a:xfrm>
          <a:prstGeom prst="rect">
            <a:avLst/>
          </a:prstGeom>
        </p:spPr>
      </p:pic>
      <p:pic>
        <p:nvPicPr>
          <p:cNvPr id="6" name="图片 5"/>
          <p:cNvPicPr>
            <a:picLocks noChangeAspect="1"/>
          </p:cNvPicPr>
          <p:nvPr/>
        </p:nvPicPr>
        <p:blipFill>
          <a:blip r:embed="rId4"/>
          <a:stretch>
            <a:fillRect/>
          </a:stretch>
        </p:blipFill>
        <p:spPr>
          <a:xfrm>
            <a:off x="3667539" y="2016177"/>
            <a:ext cx="5479256" cy="821531"/>
          </a:xfrm>
          <a:prstGeom prst="rect">
            <a:avLst/>
          </a:prstGeom>
        </p:spPr>
      </p:pic>
      <p:sp>
        <p:nvSpPr>
          <p:cNvPr id="8" name="文本框 7"/>
          <p:cNvSpPr txBox="1"/>
          <p:nvPr/>
        </p:nvSpPr>
        <p:spPr>
          <a:xfrm flipH="1">
            <a:off x="5376934" y="1686730"/>
            <a:ext cx="3023924" cy="369332"/>
          </a:xfrm>
          <a:prstGeom prst="rect">
            <a:avLst/>
          </a:prstGeom>
          <a:noFill/>
        </p:spPr>
        <p:txBody>
          <a:bodyPr wrap="square" rtlCol="0">
            <a:spAutoFit/>
          </a:bodyPr>
          <a:lstStyle/>
          <a:p>
            <a:r>
              <a:rPr lang="en-US" altLang="zh-CN"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Eliashberg</a:t>
            </a:r>
            <a:r>
              <a:rPr lang="zh-CN" altLang="en-US"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超导微观理论</a:t>
            </a:r>
            <a:endParaRPr lang="zh-CN" altLang="en-US"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文本框 8"/>
              <p:cNvSpPr txBox="1"/>
              <p:nvPr/>
            </p:nvSpPr>
            <p:spPr>
              <a:xfrm flipH="1">
                <a:off x="759872" y="2721692"/>
                <a:ext cx="3036021" cy="507831"/>
              </a:xfrm>
              <a:prstGeom prst="rect">
                <a:avLst/>
              </a:prstGeom>
              <a:noFill/>
            </p:spPr>
            <p:txBody>
              <a:bodyPr wrap="square" rtlCol="0">
                <a:spAutoFit/>
              </a:bodyPr>
              <a:lstStyle/>
              <a:p>
                <a14:m>
                  <m:oMath xmlns:m="http://schemas.openxmlformats.org/officeDocument/2006/math">
                    <m:r>
                      <a:rPr lang="zh-CN" altLang="en-US" sz="1350">
                        <a:latin typeface="Cambria Math" panose="02040503050406030204" pitchFamily="18" charset="0"/>
                      </a:rPr>
                      <m:t>&lt;</m:t>
                    </m:r>
                    <m:r>
                      <a:rPr lang="zh-CN" altLang="en-US" sz="1350" i="1">
                        <a:latin typeface="Cambria Math" panose="02040503050406030204" pitchFamily="18" charset="0"/>
                      </a:rPr>
                      <m:t>𝜔</m:t>
                    </m:r>
                    <m:r>
                      <a:rPr lang="zh-CN" altLang="en-US" sz="1350">
                        <a:latin typeface="Cambria Math" panose="02040503050406030204" pitchFamily="18" charset="0"/>
                      </a:rPr>
                      <m:t>&gt;</m:t>
                    </m:r>
                    <m:r>
                      <a:rPr lang="zh-CN" altLang="en-US" sz="1350" i="1">
                        <a:latin typeface="Cambria Math" panose="02040503050406030204" pitchFamily="18" charset="0"/>
                      </a:rPr>
                      <m:t>：</m:t>
                    </m:r>
                  </m:oMath>
                </a14:m>
                <a:r>
                  <a:rPr lang="zh-CN" altLang="en-US" sz="1350" dirty="0">
                    <a:latin typeface="Times New Roman" panose="02020603050405020304" pitchFamily="18" charset="0"/>
                    <a:cs typeface="Times New Roman" panose="02020603050405020304" pitchFamily="18" charset="0"/>
                  </a:rPr>
                  <a:t>声子频率均值</a:t>
                </a:r>
                <a:endParaRPr lang="en-US" altLang="zh-CN" sz="1350" dirty="0">
                  <a:latin typeface="Times New Roman" panose="02020603050405020304" pitchFamily="18" charset="0"/>
                  <a:cs typeface="Times New Roman" panose="02020603050405020304" pitchFamily="18" charset="0"/>
                </a:endParaRPr>
              </a:p>
              <a:p>
                <a:r>
                  <a:rPr lang="en-US" altLang="zh-CN" sz="1350" dirty="0">
                    <a:latin typeface="Times New Roman" panose="02020603050405020304" pitchFamily="18" charset="0"/>
                    <a:cs typeface="Times New Roman" panose="02020603050405020304" pitchFamily="18" charset="0"/>
                  </a:rPr>
                  <a:t>N(0)</a:t>
                </a:r>
                <a:r>
                  <a:rPr lang="zh-CN" altLang="en-US" sz="1350" dirty="0">
                    <a:latin typeface="Times New Roman" panose="02020603050405020304" pitchFamily="18" charset="0"/>
                    <a:cs typeface="Times New Roman" panose="02020603050405020304" pitchFamily="18" charset="0"/>
                  </a:rPr>
                  <a:t>：费米面电子态密度</a:t>
                </a:r>
                <a:endParaRPr lang="zh-CN" altLang="en-US" sz="1350" dirty="0"/>
              </a:p>
            </p:txBody>
          </p:sp>
        </mc:Choice>
        <mc:Fallback>
          <p:sp>
            <p:nvSpPr>
              <p:cNvPr id="9" name="文本框 8"/>
              <p:cNvSpPr txBox="1">
                <a:spLocks noRot="1" noChangeAspect="1" noMove="1" noResize="1" noEditPoints="1" noAdjustHandles="1" noChangeArrowheads="1" noChangeShapeType="1" noTextEdit="1"/>
              </p:cNvSpPr>
              <p:nvPr/>
            </p:nvSpPr>
            <p:spPr>
              <a:xfrm flipH="1">
                <a:off x="759872" y="2721692"/>
                <a:ext cx="3036021" cy="507831"/>
              </a:xfrm>
              <a:prstGeom prst="rect">
                <a:avLst/>
              </a:prstGeom>
              <a:blipFill>
                <a:blip r:embed="rId5"/>
                <a:stretch>
                  <a:fillRect l="-602" t="-1190" b="-1071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flipH="1">
                <a:off x="4889159" y="2929285"/>
                <a:ext cx="4257639" cy="300082"/>
              </a:xfrm>
              <a:prstGeom prst="rect">
                <a:avLst/>
              </a:prstGeom>
              <a:noFill/>
            </p:spPr>
            <p:txBody>
              <a:bodyPr wrap="square" rtlCol="0">
                <a:spAutoFit/>
              </a:bodyPr>
              <a:lstStyle/>
              <a:p>
                <a14:m>
                  <m:oMath xmlns:m="http://schemas.openxmlformats.org/officeDocument/2006/math">
                    <m:sSup>
                      <m:sSupPr>
                        <m:ctrlPr>
                          <a:rPr lang="zh-CN" altLang="en-US" sz="1350" i="1">
                            <a:latin typeface="Cambria Math" panose="02040503050406030204" pitchFamily="18" charset="0"/>
                          </a:rPr>
                        </m:ctrlPr>
                      </m:sSupPr>
                      <m:e>
                        <m:r>
                          <a:rPr lang="zh-CN" altLang="en-US" sz="1350" i="1">
                            <a:latin typeface="Cambria Math" panose="02040503050406030204" pitchFamily="18" charset="0"/>
                          </a:rPr>
                          <m:t>𝛼</m:t>
                        </m:r>
                      </m:e>
                      <m:sup>
                        <m:r>
                          <a:rPr lang="zh-CN" altLang="en-US" sz="1350">
                            <a:latin typeface="Cambria Math" panose="02040503050406030204" pitchFamily="18" charset="0"/>
                          </a:rPr>
                          <m:t>2</m:t>
                        </m:r>
                      </m:sup>
                    </m:sSup>
                    <m:r>
                      <m:rPr>
                        <m:sty m:val="p"/>
                      </m:rPr>
                      <a:rPr lang="en-US" altLang="zh-CN" sz="1350">
                        <a:latin typeface="Cambria Math" panose="02040503050406030204" pitchFamily="18" charset="0"/>
                      </a:rPr>
                      <m:t>F</m:t>
                    </m:r>
                    <m:r>
                      <a:rPr lang="en-US" altLang="zh-CN" sz="1350">
                        <a:latin typeface="Cambria Math" panose="02040503050406030204" pitchFamily="18" charset="0"/>
                      </a:rPr>
                      <m:t>(</m:t>
                    </m:r>
                    <m:r>
                      <a:rPr lang="zh-CN" altLang="en-US" sz="1350" i="1">
                        <a:latin typeface="Cambria Math" panose="02040503050406030204" pitchFamily="18" charset="0"/>
                      </a:rPr>
                      <m:t>𝜔</m:t>
                    </m:r>
                    <m:r>
                      <a:rPr lang="en-US" altLang="zh-CN" sz="1350" i="1">
                        <a:latin typeface="Cambria Math" panose="02040503050406030204" pitchFamily="18" charset="0"/>
                      </a:rPr>
                      <m:t>)</m:t>
                    </m:r>
                    <m:r>
                      <a:rPr lang="zh-CN" altLang="en-US" sz="1350" i="1">
                        <a:latin typeface="Cambria Math" panose="02040503050406030204" pitchFamily="18" charset="0"/>
                      </a:rPr>
                      <m:t>：</m:t>
                    </m:r>
                  </m:oMath>
                </a14:m>
                <a:r>
                  <a:rPr lang="zh-CN" altLang="en-US" sz="1350" dirty="0">
                    <a:latin typeface="Times New Roman" panose="02020603050405020304" pitchFamily="18" charset="0"/>
                    <a:cs typeface="Times New Roman" panose="02020603050405020304" pitchFamily="18" charset="0"/>
                  </a:rPr>
                  <a:t>能量为</a:t>
                </a:r>
                <a14:m>
                  <m:oMath xmlns:m="http://schemas.openxmlformats.org/officeDocument/2006/math">
                    <m:r>
                      <a:rPr lang="zh-CN" altLang="en-US" sz="1350">
                        <a:latin typeface="Cambria Math" panose="02040503050406030204" pitchFamily="18" charset="0"/>
                      </a:rPr>
                      <m:t>ℏ</m:t>
                    </m:r>
                    <m:r>
                      <a:rPr lang="zh-CN" altLang="en-US" sz="1350" i="1">
                        <a:latin typeface="Cambria Math" panose="02040503050406030204" pitchFamily="18" charset="0"/>
                      </a:rPr>
                      <m:t>𝜔</m:t>
                    </m:r>
                    <m:r>
                      <a:rPr lang="zh-CN" altLang="en-US" sz="1350" i="1">
                        <a:latin typeface="Cambria Math" panose="02040503050406030204" pitchFamily="18" charset="0"/>
                      </a:rPr>
                      <m:t>的</m:t>
                    </m:r>
                  </m:oMath>
                </a14:m>
                <a:r>
                  <a:rPr lang="zh-CN" altLang="en-US" sz="1350" dirty="0"/>
                  <a:t>声子在单位时间内散射的电子</a:t>
                </a:r>
              </a:p>
            </p:txBody>
          </p:sp>
        </mc:Choice>
        <mc:Fallback>
          <p:sp>
            <p:nvSpPr>
              <p:cNvPr id="11" name="文本框 10"/>
              <p:cNvSpPr txBox="1">
                <a:spLocks noRot="1" noChangeAspect="1" noMove="1" noResize="1" noEditPoints="1" noAdjustHandles="1" noChangeArrowheads="1" noChangeShapeType="1" noTextEdit="1"/>
              </p:cNvSpPr>
              <p:nvPr/>
            </p:nvSpPr>
            <p:spPr>
              <a:xfrm flipH="1">
                <a:off x="4889159" y="2929285"/>
                <a:ext cx="4257639" cy="300082"/>
              </a:xfrm>
              <a:prstGeom prst="rect">
                <a:avLst/>
              </a:prstGeom>
              <a:blipFill>
                <a:blip r:embed="rId6"/>
                <a:stretch>
                  <a:fillRect t="-4082" b="-20408"/>
                </a:stretch>
              </a:blipFill>
            </p:spPr>
            <p:txBody>
              <a:bodyPr/>
              <a:lstStyle/>
              <a:p>
                <a:r>
                  <a:rPr lang="zh-CN" altLang="en-US">
                    <a:noFill/>
                  </a:rPr>
                  <a:t> </a:t>
                </a:r>
              </a:p>
            </p:txBody>
          </p:sp>
        </mc:Fallback>
      </mc:AlternateContent>
      <p:cxnSp>
        <p:nvCxnSpPr>
          <p:cNvPr id="15" name="直接箭头连接符 14"/>
          <p:cNvCxnSpPr/>
          <p:nvPr/>
        </p:nvCxnSpPr>
        <p:spPr>
          <a:xfrm>
            <a:off x="3039523" y="1918336"/>
            <a:ext cx="1458755"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flipH="1">
            <a:off x="3093511" y="1484784"/>
            <a:ext cx="1404767" cy="461665"/>
          </a:xfrm>
          <a:prstGeom prst="rect">
            <a:avLst/>
          </a:prstGeom>
          <a:noFill/>
        </p:spPr>
        <p:txBody>
          <a:bodyPr wrap="square" rtlCol="0">
            <a:spAutoFit/>
          </a:bodyPr>
          <a:lstStyle/>
          <a:p>
            <a:r>
              <a:rPr lang="zh-CN" altLang="en-US" sz="1200" dirty="0">
                <a:latin typeface="宋体" panose="02010600030101010101" pitchFamily="2" charset="-122"/>
                <a:ea typeface="宋体" panose="02010600030101010101" pitchFamily="2" charset="-122"/>
                <a:cs typeface="Times New Roman" panose="02020603050405020304" pitchFamily="18" charset="0"/>
              </a:rPr>
              <a:t>引入有效库伦排斥和电声耦合谱系数</a:t>
            </a:r>
          </a:p>
        </p:txBody>
      </p:sp>
      <p:cxnSp>
        <p:nvCxnSpPr>
          <p:cNvPr id="18" name="直接箭头连接符 17"/>
          <p:cNvCxnSpPr/>
          <p:nvPr/>
        </p:nvCxnSpPr>
        <p:spPr>
          <a:xfrm>
            <a:off x="7250296" y="3297869"/>
            <a:ext cx="26303" cy="82630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文本框 19"/>
              <p:cNvSpPr txBox="1"/>
              <p:nvPr/>
            </p:nvSpPr>
            <p:spPr>
              <a:xfrm flipH="1">
                <a:off x="7276600" y="3420504"/>
                <a:ext cx="1404767" cy="461665"/>
              </a:xfrm>
              <a:prstGeom prst="rect">
                <a:avLst/>
              </a:prstGeom>
              <a:noFill/>
            </p:spPr>
            <p:txBody>
              <a:bodyPr wrap="square" rtlCol="0">
                <a:spAutoFit/>
              </a:bodyPr>
              <a:lstStyle/>
              <a:p>
                <a:r>
                  <a:rPr lang="zh-CN" altLang="en-US" sz="1200" dirty="0">
                    <a:latin typeface="宋体" panose="02010600030101010101" pitchFamily="2" charset="-122"/>
                    <a:ea typeface="宋体" panose="02010600030101010101" pitchFamily="2" charset="-122"/>
                    <a:cs typeface="Times New Roman" panose="02020603050405020304" pitchFamily="18" charset="0"/>
                  </a:rPr>
                  <a:t>假设</a:t>
                </a:r>
                <a14:m>
                  <m:oMath xmlns:m="http://schemas.openxmlformats.org/officeDocument/2006/math">
                    <m:sSup>
                      <m:sSupPr>
                        <m:ctrlPr>
                          <a:rPr lang="zh-CN" altLang="en-US" sz="1200" i="1">
                            <a:latin typeface="Cambria Math" panose="02040503050406030204" pitchFamily="18" charset="0"/>
                          </a:rPr>
                        </m:ctrlPr>
                      </m:sSupPr>
                      <m:e>
                        <m:r>
                          <a:rPr lang="zh-CN" altLang="en-US" sz="1200" i="1">
                            <a:latin typeface="Cambria Math" panose="02040503050406030204" pitchFamily="18" charset="0"/>
                          </a:rPr>
                          <m:t>𝛼</m:t>
                        </m:r>
                      </m:e>
                      <m:sup>
                        <m:r>
                          <a:rPr lang="zh-CN" altLang="en-US" sz="1200">
                            <a:latin typeface="Cambria Math" panose="02040503050406030204" pitchFamily="18" charset="0"/>
                          </a:rPr>
                          <m:t>2</m:t>
                        </m:r>
                      </m:sup>
                    </m:sSup>
                    <m:r>
                      <m:rPr>
                        <m:sty m:val="p"/>
                      </m:rPr>
                      <a:rPr lang="en-US" altLang="zh-CN" sz="1200">
                        <a:latin typeface="Cambria Math" panose="02040503050406030204" pitchFamily="18" charset="0"/>
                      </a:rPr>
                      <m:t>F</m:t>
                    </m:r>
                    <m:r>
                      <a:rPr lang="en-US" altLang="zh-CN" sz="1200">
                        <a:latin typeface="Cambria Math" panose="02040503050406030204" pitchFamily="18" charset="0"/>
                      </a:rPr>
                      <m:t>(</m:t>
                    </m:r>
                    <m:r>
                      <a:rPr lang="zh-CN" altLang="en-US" sz="1200" i="1">
                        <a:latin typeface="Cambria Math" panose="02040503050406030204" pitchFamily="18" charset="0"/>
                      </a:rPr>
                      <m:t>𝜔</m:t>
                    </m:r>
                    <m:r>
                      <a:rPr lang="en-US" altLang="zh-CN" sz="1200" i="1">
                        <a:latin typeface="Cambria Math" panose="02040503050406030204" pitchFamily="18" charset="0"/>
                      </a:rPr>
                      <m:t>)</m:t>
                    </m:r>
                  </m:oMath>
                </a14:m>
                <a:r>
                  <a:rPr lang="zh-CN" altLang="en-US" sz="1200" dirty="0">
                    <a:latin typeface="宋体" panose="02010600030101010101" pitchFamily="2" charset="-122"/>
                    <a:ea typeface="宋体" panose="02010600030101010101" pitchFamily="2" charset="-122"/>
                    <a:cs typeface="Times New Roman" panose="02020603050405020304" pitchFamily="18" charset="0"/>
                  </a:rPr>
                  <a:t>与声子态密度形状相似</a:t>
                </a:r>
              </a:p>
            </p:txBody>
          </p:sp>
        </mc:Choice>
        <mc:Fallback>
          <p:sp>
            <p:nvSpPr>
              <p:cNvPr id="20" name="文本框 19"/>
              <p:cNvSpPr txBox="1">
                <a:spLocks noRot="1" noChangeAspect="1" noMove="1" noResize="1" noEditPoints="1" noAdjustHandles="1" noChangeArrowheads="1" noChangeShapeType="1" noTextEdit="1"/>
              </p:cNvSpPr>
              <p:nvPr/>
            </p:nvSpPr>
            <p:spPr>
              <a:xfrm flipH="1">
                <a:off x="7276600" y="3420504"/>
                <a:ext cx="1404767" cy="461665"/>
              </a:xfrm>
              <a:prstGeom prst="rect">
                <a:avLst/>
              </a:prstGeom>
              <a:blipFill>
                <a:blip r:embed="rId7"/>
                <a:stretch>
                  <a:fillRect l="-435" b="-10526"/>
                </a:stretch>
              </a:blipFill>
            </p:spPr>
            <p:txBody>
              <a:bodyPr/>
              <a:lstStyle/>
              <a:p>
                <a:r>
                  <a:rPr lang="zh-CN" altLang="en-US">
                    <a:noFill/>
                  </a:rPr>
                  <a:t> </a:t>
                </a:r>
              </a:p>
            </p:txBody>
          </p:sp>
        </mc:Fallback>
      </mc:AlternateContent>
      <p:pic>
        <p:nvPicPr>
          <p:cNvPr id="21" name="图片 20"/>
          <p:cNvPicPr>
            <a:picLocks noChangeAspect="1"/>
          </p:cNvPicPr>
          <p:nvPr/>
        </p:nvPicPr>
        <p:blipFill>
          <a:blip r:embed="rId8"/>
          <a:stretch>
            <a:fillRect/>
          </a:stretch>
        </p:blipFill>
        <p:spPr>
          <a:xfrm>
            <a:off x="4960575" y="4397495"/>
            <a:ext cx="4114800" cy="707231"/>
          </a:xfrm>
          <a:prstGeom prst="rect">
            <a:avLst/>
          </a:prstGeom>
        </p:spPr>
      </p:pic>
      <p:sp>
        <p:nvSpPr>
          <p:cNvPr id="23" name="文本框 22"/>
          <p:cNvSpPr txBox="1"/>
          <p:nvPr/>
        </p:nvSpPr>
        <p:spPr>
          <a:xfrm flipH="1">
            <a:off x="6535157" y="4155389"/>
            <a:ext cx="1722425" cy="369332"/>
          </a:xfrm>
          <a:prstGeom prst="rect">
            <a:avLst/>
          </a:prstGeom>
          <a:noFill/>
        </p:spPr>
        <p:txBody>
          <a:bodyPr wrap="square" rtlCol="0">
            <a:spAutoFit/>
          </a:bodyPr>
          <a:lstStyle/>
          <a:p>
            <a:r>
              <a:rPr lang="en-US" altLang="zh-CN" dirty="0">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McMillan</a:t>
            </a:r>
            <a:r>
              <a:rPr lang="zh-CN" altLang="en-US" dirty="0">
                <a:solidFill>
                  <a:srgbClr val="7030A0"/>
                </a:solidFill>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公式</a:t>
            </a:r>
            <a:endParaRPr lang="zh-CN" altLang="en-US" dirty="0">
              <a:solidFill>
                <a:srgbClr val="7030A0"/>
              </a:solidFill>
              <a:latin typeface="宋体" panose="02010600030101010101" pitchFamily="2" charset="-122"/>
              <a:ea typeface="宋体" panose="02010600030101010101" pitchFamily="2"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6" name="文本框 25"/>
              <p:cNvSpPr txBox="1"/>
              <p:nvPr/>
            </p:nvSpPr>
            <p:spPr>
              <a:xfrm flipH="1">
                <a:off x="6618519" y="5213544"/>
                <a:ext cx="1873359" cy="300082"/>
              </a:xfrm>
              <a:prstGeom prst="rect">
                <a:avLst/>
              </a:prstGeom>
              <a:noFill/>
            </p:spPr>
            <p:txBody>
              <a:bodyPr wrap="square" rtlCol="0">
                <a:spAutoFit/>
              </a:bodyPr>
              <a:lstStyle/>
              <a:p>
                <a14:m>
                  <m:oMath xmlns:m="http://schemas.openxmlformats.org/officeDocument/2006/math">
                    <m:r>
                      <a:rPr lang="zh-CN" altLang="en-US" sz="1350" i="1">
                        <a:latin typeface="Cambria Math" panose="02040503050406030204" pitchFamily="18" charset="0"/>
                      </a:rPr>
                      <m:t>𝜆</m:t>
                    </m:r>
                  </m:oMath>
                </a14:m>
                <a:r>
                  <a:rPr lang="zh-CN" altLang="en-US" sz="1350" dirty="0"/>
                  <a:t>：电声耦合系数</a:t>
                </a:r>
              </a:p>
            </p:txBody>
          </p:sp>
        </mc:Choice>
        <mc:Fallback>
          <p:sp>
            <p:nvSpPr>
              <p:cNvPr id="26" name="文本框 25"/>
              <p:cNvSpPr txBox="1">
                <a:spLocks noRot="1" noChangeAspect="1" noMove="1" noResize="1" noEditPoints="1" noAdjustHandles="1" noChangeArrowheads="1" noChangeShapeType="1" noTextEdit="1"/>
              </p:cNvSpPr>
              <p:nvPr/>
            </p:nvSpPr>
            <p:spPr>
              <a:xfrm flipH="1">
                <a:off x="6618519" y="5213544"/>
                <a:ext cx="1873359" cy="300082"/>
              </a:xfrm>
              <a:prstGeom prst="rect">
                <a:avLst/>
              </a:prstGeom>
              <a:blipFill>
                <a:blip r:embed="rId9"/>
                <a:stretch>
                  <a:fillRect t="-2041" b="-20408"/>
                </a:stretch>
              </a:blipFill>
            </p:spPr>
            <p:txBody>
              <a:bodyPr/>
              <a:lstStyle/>
              <a:p>
                <a:r>
                  <a:rPr lang="zh-CN" altLang="en-US">
                    <a:noFill/>
                  </a:rPr>
                  <a:t> </a:t>
                </a:r>
              </a:p>
            </p:txBody>
          </p:sp>
        </mc:Fallback>
      </mc:AlternateContent>
      <p:cxnSp>
        <p:nvCxnSpPr>
          <p:cNvPr id="29" name="直接箭头连接符 28"/>
          <p:cNvCxnSpPr/>
          <p:nvPr/>
        </p:nvCxnSpPr>
        <p:spPr>
          <a:xfrm flipH="1">
            <a:off x="3503839" y="4322246"/>
            <a:ext cx="1558096" cy="626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4" name="文本框 33"/>
              <p:cNvSpPr txBox="1"/>
              <p:nvPr/>
            </p:nvSpPr>
            <p:spPr>
              <a:xfrm flipH="1">
                <a:off x="3667542" y="3859086"/>
                <a:ext cx="1404767" cy="461665"/>
              </a:xfrm>
              <a:prstGeom prst="rect">
                <a:avLst/>
              </a:prstGeom>
              <a:noFill/>
            </p:spPr>
            <p:txBody>
              <a:bodyPr wrap="square" rtlCol="0">
                <a:spAutoFit/>
              </a:bodyPr>
              <a:lstStyle/>
              <a:p>
                <a:r>
                  <a:rPr lang="zh-CN" altLang="en-US" sz="1200" dirty="0">
                    <a:latin typeface="宋体" panose="02010600030101010101" pitchFamily="2" charset="-122"/>
                    <a:ea typeface="宋体" panose="02010600030101010101" pitchFamily="2" charset="-122"/>
                    <a:cs typeface="Times New Roman" panose="02020603050405020304" pitchFamily="18" charset="0"/>
                  </a:rPr>
                  <a:t>强电声耦合体系（</a:t>
                </a:r>
                <a14:m>
                  <m:oMath xmlns:m="http://schemas.openxmlformats.org/officeDocument/2006/math">
                    <m:r>
                      <a:rPr lang="zh-CN" altLang="en-US" sz="1200" i="1">
                        <a:latin typeface="Cambria Math" panose="02040503050406030204" pitchFamily="18" charset="0"/>
                      </a:rPr>
                      <m:t>𝜆</m:t>
                    </m:r>
                    <m:r>
                      <a:rPr lang="en-US" altLang="zh-CN" sz="1200">
                        <a:latin typeface="Cambria Math" panose="02040503050406030204" pitchFamily="18" charset="0"/>
                      </a:rPr>
                      <m:t>&gt;1</m:t>
                    </m:r>
                  </m:oMath>
                </a14:m>
                <a:r>
                  <a:rPr lang="zh-CN" altLang="en-US" sz="1200" dirty="0">
                    <a:latin typeface="宋体" panose="02010600030101010101" pitchFamily="2" charset="-122"/>
                    <a:ea typeface="宋体" panose="02010600030101010101" pitchFamily="2" charset="-122"/>
                    <a:cs typeface="Times New Roman" panose="02020603050405020304" pitchFamily="18" charset="0"/>
                  </a:rPr>
                  <a:t>）</a:t>
                </a:r>
              </a:p>
            </p:txBody>
          </p:sp>
        </mc:Choice>
        <mc:Fallback>
          <p:sp>
            <p:nvSpPr>
              <p:cNvPr id="34" name="文本框 33"/>
              <p:cNvSpPr txBox="1">
                <a:spLocks noRot="1" noChangeAspect="1" noMove="1" noResize="1" noEditPoints="1" noAdjustHandles="1" noChangeArrowheads="1" noChangeShapeType="1" noTextEdit="1"/>
              </p:cNvSpPr>
              <p:nvPr/>
            </p:nvSpPr>
            <p:spPr>
              <a:xfrm flipH="1">
                <a:off x="3667542" y="3859086"/>
                <a:ext cx="1404767" cy="461665"/>
              </a:xfrm>
              <a:prstGeom prst="rect">
                <a:avLst/>
              </a:prstGeom>
              <a:blipFill>
                <a:blip r:embed="rId10"/>
                <a:stretch>
                  <a:fillRect l="-435" b="-9211"/>
                </a:stretch>
              </a:blipFill>
            </p:spPr>
            <p:txBody>
              <a:bodyPr/>
              <a:lstStyle/>
              <a:p>
                <a:r>
                  <a:rPr lang="zh-CN" altLang="en-US">
                    <a:noFill/>
                  </a:rPr>
                  <a:t> </a:t>
                </a:r>
              </a:p>
            </p:txBody>
          </p:sp>
        </mc:Fallback>
      </mc:AlternateContent>
      <p:sp>
        <p:nvSpPr>
          <p:cNvPr id="35" name="文本框 34"/>
          <p:cNvSpPr txBox="1"/>
          <p:nvPr/>
        </p:nvSpPr>
        <p:spPr>
          <a:xfrm flipH="1">
            <a:off x="1088820" y="3843769"/>
            <a:ext cx="2466991" cy="646331"/>
          </a:xfrm>
          <a:prstGeom prst="rect">
            <a:avLst/>
          </a:prstGeom>
          <a:noFill/>
        </p:spPr>
        <p:txBody>
          <a:bodyPr wrap="square" rtlCol="0">
            <a:spAutoFit/>
          </a:bodyPr>
          <a:lstStyle/>
          <a:p>
            <a:r>
              <a:rPr lang="en-US" altLang="zh-CN" dirty="0">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Allen-Dynes</a:t>
            </a:r>
            <a:r>
              <a:rPr lang="zh-CN" altLang="en-US" dirty="0">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修正的</a:t>
            </a:r>
            <a:r>
              <a:rPr lang="en-US" altLang="zh-CN" dirty="0">
                <a:solidFill>
                  <a:srgbClr val="7030A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McMillan</a:t>
            </a:r>
            <a:r>
              <a:rPr lang="zh-CN" altLang="en-US" dirty="0">
                <a:solidFill>
                  <a:srgbClr val="7030A0"/>
                </a:solidFill>
                <a:latin typeface="宋体" panose="02010600030101010101" pitchFamily="2" charset="-122"/>
                <a:ea typeface="宋体" panose="02010600030101010101" pitchFamily="2" charset="-122"/>
                <a:cs typeface="Times New Roman" panose="02020603050405020304" pitchFamily="18" charset="0"/>
                <a:sym typeface="Wingdings" panose="05000000000000000000" pitchFamily="2" charset="2"/>
              </a:rPr>
              <a:t>公式</a:t>
            </a:r>
            <a:endParaRPr lang="zh-CN" altLang="en-US" dirty="0">
              <a:solidFill>
                <a:srgbClr val="7030A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36" name="图片 35"/>
          <p:cNvPicPr>
            <a:picLocks noChangeAspect="1"/>
          </p:cNvPicPr>
          <p:nvPr/>
        </p:nvPicPr>
        <p:blipFill>
          <a:blip r:embed="rId11"/>
          <a:stretch>
            <a:fillRect/>
          </a:stretch>
        </p:blipFill>
        <p:spPr>
          <a:xfrm>
            <a:off x="533728" y="4464818"/>
            <a:ext cx="3836194" cy="635794"/>
          </a:xfrm>
          <a:prstGeom prst="rect">
            <a:avLst/>
          </a:prstGeom>
        </p:spPr>
      </p:pic>
      <mc:AlternateContent xmlns:mc="http://schemas.openxmlformats.org/markup-compatibility/2006">
        <mc:Choice xmlns:a14="http://schemas.microsoft.com/office/drawing/2010/main" Requires="a14">
          <p:sp>
            <p:nvSpPr>
              <p:cNvPr id="37" name="文本框 36"/>
              <p:cNvSpPr txBox="1"/>
              <p:nvPr/>
            </p:nvSpPr>
            <p:spPr>
              <a:xfrm flipH="1">
                <a:off x="1040693" y="5213544"/>
                <a:ext cx="2463146" cy="300082"/>
              </a:xfrm>
              <a:prstGeom prst="rect">
                <a:avLst/>
              </a:prstGeom>
              <a:noFill/>
            </p:spPr>
            <p:txBody>
              <a:bodyPr wrap="square" rtlCol="0">
                <a:spAutoFit/>
              </a:bodyPr>
              <a:lstStyle/>
              <a:p>
                <a14:m>
                  <m:oMath xmlns:m="http://schemas.openxmlformats.org/officeDocument/2006/math">
                    <m:r>
                      <a:rPr lang="zh-CN" altLang="en-US" sz="1350" i="1">
                        <a:latin typeface="Cambria Math" panose="02040503050406030204" pitchFamily="18" charset="0"/>
                      </a:rPr>
                      <m:t>𝜇</m:t>
                    </m:r>
                    <m:r>
                      <a:rPr lang="zh-CN" altLang="en-US" sz="1350">
                        <a:latin typeface="Cambria Math" panose="02040503050406030204" pitchFamily="18" charset="0"/>
                      </a:rPr>
                      <m:t>∗</m:t>
                    </m:r>
                    <m:r>
                      <a:rPr lang="zh-CN" altLang="en-US" sz="1350" i="1">
                        <a:latin typeface="Cambria Math" panose="02040503050406030204" pitchFamily="18" charset="0"/>
                      </a:rPr>
                      <m:t>：</m:t>
                    </m:r>
                  </m:oMath>
                </a14:m>
                <a:r>
                  <a:rPr lang="zh-CN" altLang="en-US" sz="1350" dirty="0"/>
                  <a:t>有效库伦相互作用</a:t>
                </a:r>
              </a:p>
            </p:txBody>
          </p:sp>
        </mc:Choice>
        <mc:Fallback>
          <p:sp>
            <p:nvSpPr>
              <p:cNvPr id="37" name="文本框 36"/>
              <p:cNvSpPr txBox="1">
                <a:spLocks noRot="1" noChangeAspect="1" noMove="1" noResize="1" noEditPoints="1" noAdjustHandles="1" noChangeArrowheads="1" noChangeShapeType="1" noTextEdit="1"/>
              </p:cNvSpPr>
              <p:nvPr/>
            </p:nvSpPr>
            <p:spPr>
              <a:xfrm flipH="1">
                <a:off x="1040693" y="5213544"/>
                <a:ext cx="2463146" cy="300082"/>
              </a:xfrm>
              <a:prstGeom prst="rect">
                <a:avLst/>
              </a:prstGeom>
              <a:blipFill>
                <a:blip r:embed="rId12"/>
                <a:stretch>
                  <a:fillRect t="-2041" b="-2040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84225E64-393B-488F-8EC1-BDD2478D1B2D}"/>
              </a:ext>
            </a:extLst>
          </p:cNvPr>
          <p:cNvPicPr>
            <a:picLocks noChangeAspect="1"/>
          </p:cNvPicPr>
          <p:nvPr/>
        </p:nvPicPr>
        <p:blipFill>
          <a:blip r:embed="rId13"/>
          <a:stretch>
            <a:fillRect/>
          </a:stretch>
        </p:blipFill>
        <p:spPr>
          <a:xfrm>
            <a:off x="7248128" y="5445224"/>
            <a:ext cx="1571762" cy="400085"/>
          </a:xfrm>
          <a:prstGeom prst="rect">
            <a:avLst/>
          </a:prstGeom>
        </p:spPr>
      </p:pic>
      <p:sp>
        <p:nvSpPr>
          <p:cNvPr id="7" name="标题 6">
            <a:extLst>
              <a:ext uri="{FF2B5EF4-FFF2-40B4-BE49-F238E27FC236}">
                <a16:creationId xmlns:a16="http://schemas.microsoft.com/office/drawing/2014/main" id="{17AAF18F-EB9B-4BA2-B83C-68D42AA257E8}"/>
              </a:ext>
            </a:extLst>
          </p:cNvPr>
          <p:cNvSpPr>
            <a:spLocks noGrp="1"/>
          </p:cNvSpPr>
          <p:nvPr>
            <p:ph type="title"/>
          </p:nvPr>
        </p:nvSpPr>
        <p:spPr/>
        <p:txBody>
          <a:bodyPr/>
          <a:lstStyle/>
          <a:p>
            <a:r>
              <a:rPr lang="zh-CN" altLang="en-US" dirty="0"/>
              <a:t>超导理论</a:t>
            </a:r>
          </a:p>
        </p:txBody>
      </p:sp>
      <p:sp>
        <p:nvSpPr>
          <p:cNvPr id="10" name="内容占位符 9">
            <a:extLst>
              <a:ext uri="{FF2B5EF4-FFF2-40B4-BE49-F238E27FC236}">
                <a16:creationId xmlns:a16="http://schemas.microsoft.com/office/drawing/2014/main" id="{B2527D6F-C1C6-4283-A87A-EAA49E008E45}"/>
              </a:ext>
            </a:extLst>
          </p:cNvPr>
          <p:cNvSpPr>
            <a:spLocks noGrp="1"/>
          </p:cNvSpPr>
          <p:nvPr>
            <p:ph idx="1"/>
          </p:nvPr>
        </p:nvSpPr>
        <p:spPr>
          <a:xfrm>
            <a:off x="478013" y="1976956"/>
            <a:ext cx="8596668" cy="3880773"/>
          </a:xfrm>
        </p:spPr>
        <p:txBody>
          <a:bodyPr/>
          <a:lstStyle/>
          <a:p>
            <a:endParaRPr lang="zh-CN" altLang="en-US" dirty="0"/>
          </a:p>
        </p:txBody>
      </p:sp>
    </p:spTree>
    <p:extLst>
      <p:ext uri="{BB962C8B-B14F-4D97-AF65-F5344CB8AC3E}">
        <p14:creationId xmlns:p14="http://schemas.microsoft.com/office/powerpoint/2010/main" val="355566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676C68D9-19EA-493C-A774-EC2F77D6C613}"/>
              </a:ext>
            </a:extLst>
          </p:cNvPr>
          <p:cNvSpPr>
            <a:spLocks noGrp="1"/>
          </p:cNvSpPr>
          <p:nvPr>
            <p:ph type="title"/>
          </p:nvPr>
        </p:nvSpPr>
        <p:spPr/>
        <p:txBody>
          <a:bodyPr/>
          <a:lstStyle/>
          <a:p>
            <a:pPr algn="ctr"/>
            <a:r>
              <a:rPr lang="zh-CN" altLang="en-US" dirty="0"/>
              <a:t>界面效应</a:t>
            </a:r>
          </a:p>
        </p:txBody>
      </p:sp>
      <p:sp>
        <p:nvSpPr>
          <p:cNvPr id="5" name="文本占位符 4">
            <a:extLst>
              <a:ext uri="{FF2B5EF4-FFF2-40B4-BE49-F238E27FC236}">
                <a16:creationId xmlns:a16="http://schemas.microsoft.com/office/drawing/2014/main" id="{4DD98DFB-C5C6-4643-BBA3-A3688F8255E2}"/>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63313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33CC5659-D044-4523-A49C-1BCE9963D356}"/>
              </a:ext>
            </a:extLst>
          </p:cNvPr>
          <p:cNvSpPr>
            <a:spLocks noGrp="1"/>
          </p:cNvSpPr>
          <p:nvPr>
            <p:ph type="title"/>
          </p:nvPr>
        </p:nvSpPr>
        <p:spPr/>
        <p:txBody>
          <a:bodyPr/>
          <a:lstStyle/>
          <a:p>
            <a:r>
              <a:rPr lang="zh-CN" altLang="en-US" dirty="0"/>
              <a:t>界面效应</a:t>
            </a:r>
          </a:p>
        </p:txBody>
      </p:sp>
      <p:sp>
        <p:nvSpPr>
          <p:cNvPr id="5" name="内容占位符 4">
            <a:extLst>
              <a:ext uri="{FF2B5EF4-FFF2-40B4-BE49-F238E27FC236}">
                <a16:creationId xmlns:a16="http://schemas.microsoft.com/office/drawing/2014/main" id="{90A0D4D4-673C-463C-B151-7E2BB422A1A9}"/>
              </a:ext>
            </a:extLst>
          </p:cNvPr>
          <p:cNvSpPr>
            <a:spLocks noGrp="1"/>
          </p:cNvSpPr>
          <p:nvPr>
            <p:ph idx="1"/>
          </p:nvPr>
        </p:nvSpPr>
        <p:spPr/>
        <p:txBody>
          <a:bodyPr>
            <a:normAutofit/>
          </a:bodyPr>
          <a:lstStyle/>
          <a:p>
            <a:pPr marL="0" indent="0" algn="ctr">
              <a:buNone/>
            </a:pPr>
            <a:r>
              <a:rPr lang="zh-CN" altLang="en-US" sz="2800" dirty="0"/>
              <a:t>界面间电声耦合</a:t>
            </a:r>
            <a:endParaRPr lang="en-US" altLang="zh-CN" sz="2800" dirty="0"/>
          </a:p>
          <a:p>
            <a:pPr marL="0" indent="0" algn="ctr">
              <a:buNone/>
            </a:pPr>
            <a:endParaRPr lang="en-US" altLang="zh-CN" sz="2800" dirty="0"/>
          </a:p>
          <a:p>
            <a:pPr marL="0" indent="0" algn="ctr">
              <a:buNone/>
            </a:pPr>
            <a:r>
              <a:rPr lang="zh-CN" altLang="en-US" sz="2800" dirty="0"/>
              <a:t>电子转移</a:t>
            </a:r>
            <a:endParaRPr lang="en-US" altLang="zh-CN" sz="2800" dirty="0"/>
          </a:p>
          <a:p>
            <a:pPr marL="0" indent="0" algn="ctr">
              <a:buNone/>
            </a:pPr>
            <a:endParaRPr lang="en-US" altLang="zh-CN" sz="2800" dirty="0"/>
          </a:p>
          <a:p>
            <a:pPr marL="0" indent="0" algn="ctr">
              <a:buNone/>
            </a:pPr>
            <a:r>
              <a:rPr lang="zh-CN" altLang="en-US" sz="2800" dirty="0"/>
              <a:t>张力应变</a:t>
            </a:r>
          </a:p>
        </p:txBody>
      </p:sp>
    </p:spTree>
    <p:extLst>
      <p:ext uri="{BB962C8B-B14F-4D97-AF65-F5344CB8AC3E}">
        <p14:creationId xmlns:p14="http://schemas.microsoft.com/office/powerpoint/2010/main" val="358327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749218-D5EC-446B-B6C8-28D0C3F86100}"/>
              </a:ext>
            </a:extLst>
          </p:cNvPr>
          <p:cNvSpPr>
            <a:spLocks noGrp="1"/>
          </p:cNvSpPr>
          <p:nvPr>
            <p:ph type="title"/>
          </p:nvPr>
        </p:nvSpPr>
        <p:spPr/>
        <p:txBody>
          <a:bodyPr/>
          <a:lstStyle/>
          <a:p>
            <a:r>
              <a:rPr lang="zh-CN" altLang="en-US" dirty="0"/>
              <a:t>界面间电声耦合</a:t>
            </a:r>
          </a:p>
        </p:txBody>
      </p:sp>
      <p:sp>
        <p:nvSpPr>
          <p:cNvPr id="3" name="内容占位符 2">
            <a:extLst>
              <a:ext uri="{FF2B5EF4-FFF2-40B4-BE49-F238E27FC236}">
                <a16:creationId xmlns:a16="http://schemas.microsoft.com/office/drawing/2014/main" id="{57E8F62D-2EA6-40ED-BD70-6C304AE46D2F}"/>
              </a:ext>
            </a:extLst>
          </p:cNvPr>
          <p:cNvSpPr>
            <a:spLocks noGrp="1"/>
          </p:cNvSpPr>
          <p:nvPr>
            <p:ph idx="1"/>
          </p:nvPr>
        </p:nvSpPr>
        <p:spPr/>
        <p:txBody>
          <a:bodyPr>
            <a:normAutofit/>
          </a:bodyPr>
          <a:lstStyle/>
          <a:p>
            <a:pPr marL="0" indent="0" algn="ctr">
              <a:buNone/>
            </a:pPr>
            <a:r>
              <a:rPr lang="zh-CN" altLang="en-US" sz="2800" dirty="0"/>
              <a:t>靠近的能带结构</a:t>
            </a:r>
            <a:endParaRPr lang="en-US" altLang="zh-CN" sz="2800" dirty="0"/>
          </a:p>
          <a:p>
            <a:pPr marL="0" indent="0" algn="ctr">
              <a:buNone/>
            </a:pPr>
            <a:endParaRPr lang="en-US" altLang="zh-CN" sz="2800" dirty="0"/>
          </a:p>
          <a:p>
            <a:pPr marL="0" indent="0" algn="ctr">
              <a:buNone/>
            </a:pPr>
            <a:r>
              <a:rPr lang="zh-CN" altLang="en-US" sz="2800" dirty="0"/>
              <a:t>大的耦合系数</a:t>
            </a:r>
          </a:p>
        </p:txBody>
      </p:sp>
    </p:spTree>
    <p:extLst>
      <p:ext uri="{BB962C8B-B14F-4D97-AF65-F5344CB8AC3E}">
        <p14:creationId xmlns:p14="http://schemas.microsoft.com/office/powerpoint/2010/main" val="195406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37829406-0E47-4736-B159-6AA6B4683CE8}"/>
              </a:ext>
            </a:extLst>
          </p:cNvPr>
          <p:cNvSpPr>
            <a:spLocks noGrp="1"/>
          </p:cNvSpPr>
          <p:nvPr>
            <p:ph type="title"/>
          </p:nvPr>
        </p:nvSpPr>
        <p:spPr/>
        <p:txBody>
          <a:bodyPr/>
          <a:lstStyle/>
          <a:p>
            <a:r>
              <a:rPr lang="zh-CN" altLang="en-US" dirty="0"/>
              <a:t>电子转移</a:t>
            </a:r>
          </a:p>
        </p:txBody>
      </p:sp>
      <p:sp>
        <p:nvSpPr>
          <p:cNvPr id="7" name="内容占位符 6">
            <a:extLst>
              <a:ext uri="{FF2B5EF4-FFF2-40B4-BE49-F238E27FC236}">
                <a16:creationId xmlns:a16="http://schemas.microsoft.com/office/drawing/2014/main" id="{2E99F6CF-FB77-42EA-BACF-A25057FB486B}"/>
              </a:ext>
            </a:extLst>
          </p:cNvPr>
          <p:cNvSpPr>
            <a:spLocks noGrp="1"/>
          </p:cNvSpPr>
          <p:nvPr>
            <p:ph idx="1"/>
          </p:nvPr>
        </p:nvSpPr>
        <p:spPr/>
        <p:txBody>
          <a:bodyPr>
            <a:normAutofit/>
          </a:bodyPr>
          <a:lstStyle/>
          <a:p>
            <a:pPr marL="0" indent="0" algn="ctr">
              <a:buNone/>
            </a:pPr>
            <a:r>
              <a:rPr lang="zh-CN" altLang="en-US" sz="2800" dirty="0"/>
              <a:t>富电子表面态</a:t>
            </a:r>
            <a:endParaRPr lang="en-US" altLang="zh-CN" sz="2800" dirty="0"/>
          </a:p>
          <a:p>
            <a:pPr marL="0" indent="0" algn="ctr">
              <a:buNone/>
            </a:pPr>
            <a:endParaRPr lang="en-US" altLang="zh-CN" sz="2800" dirty="0"/>
          </a:p>
          <a:p>
            <a:pPr marL="0" indent="0" algn="ctr">
              <a:buNone/>
            </a:pPr>
            <a:r>
              <a:rPr lang="zh-CN" altLang="en-US" sz="2800" dirty="0"/>
              <a:t>差距较大的费米面</a:t>
            </a:r>
          </a:p>
        </p:txBody>
      </p:sp>
    </p:spTree>
    <p:extLst>
      <p:ext uri="{BB962C8B-B14F-4D97-AF65-F5344CB8AC3E}">
        <p14:creationId xmlns:p14="http://schemas.microsoft.com/office/powerpoint/2010/main" val="154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61ECC9-4142-4DBF-A6B7-7154EE086F3F}"/>
              </a:ext>
            </a:extLst>
          </p:cNvPr>
          <p:cNvSpPr>
            <a:spLocks noGrp="1"/>
          </p:cNvSpPr>
          <p:nvPr>
            <p:ph type="title"/>
          </p:nvPr>
        </p:nvSpPr>
        <p:spPr/>
        <p:txBody>
          <a:bodyPr/>
          <a:lstStyle/>
          <a:p>
            <a:r>
              <a:rPr lang="zh-CN" altLang="en-US" dirty="0"/>
              <a:t>张力应变</a:t>
            </a:r>
          </a:p>
        </p:txBody>
      </p:sp>
      <p:sp>
        <p:nvSpPr>
          <p:cNvPr id="3" name="内容占位符 2">
            <a:extLst>
              <a:ext uri="{FF2B5EF4-FFF2-40B4-BE49-F238E27FC236}">
                <a16:creationId xmlns:a16="http://schemas.microsoft.com/office/drawing/2014/main" id="{312C9083-7F47-4B29-9D89-746978CBD4BE}"/>
              </a:ext>
            </a:extLst>
          </p:cNvPr>
          <p:cNvSpPr>
            <a:spLocks noGrp="1"/>
          </p:cNvSpPr>
          <p:nvPr>
            <p:ph idx="1"/>
          </p:nvPr>
        </p:nvSpPr>
        <p:spPr/>
        <p:txBody>
          <a:bodyPr/>
          <a:lstStyle/>
          <a:p>
            <a:pPr marL="0" indent="0">
              <a:buNone/>
            </a:pPr>
            <a:r>
              <a:rPr lang="zh-CN" altLang="en-US" sz="2800" dirty="0"/>
              <a:t>二次影响：</a:t>
            </a:r>
            <a:endParaRPr lang="en-US" altLang="zh-CN" sz="2800" dirty="0"/>
          </a:p>
          <a:p>
            <a:pPr marL="0" indent="0">
              <a:buNone/>
            </a:pPr>
            <a:r>
              <a:rPr lang="en-US" altLang="zh-CN" sz="2800" dirty="0"/>
              <a:t>	(1)</a:t>
            </a:r>
            <a:r>
              <a:rPr lang="zh-CN" altLang="en-US" sz="2800" dirty="0"/>
              <a:t> 费米面变化</a:t>
            </a:r>
            <a:endParaRPr lang="en-US" altLang="zh-CN" sz="2800" dirty="0"/>
          </a:p>
          <a:p>
            <a:pPr marL="0" indent="0">
              <a:buNone/>
            </a:pPr>
            <a:r>
              <a:rPr lang="en-US" altLang="zh-CN" sz="2800" dirty="0"/>
              <a:t>	(2) </a:t>
            </a:r>
            <a:r>
              <a:rPr lang="zh-CN" altLang="en-US" sz="2800" dirty="0"/>
              <a:t>电子掺杂与电声耦合</a:t>
            </a:r>
            <a:endParaRPr lang="en-US" altLang="zh-CN" sz="2800" dirty="0"/>
          </a:p>
          <a:p>
            <a:pPr marL="0" indent="0">
              <a:buNone/>
            </a:pPr>
            <a:r>
              <a:rPr lang="en-US" altLang="zh-CN" sz="2800" dirty="0"/>
              <a:t>	(3) </a:t>
            </a:r>
            <a:r>
              <a:rPr lang="zh-CN" altLang="en-US" sz="2800" dirty="0"/>
              <a:t>声子模变化</a:t>
            </a:r>
            <a:endParaRPr lang="en-US" altLang="zh-CN" sz="2800" dirty="0"/>
          </a:p>
        </p:txBody>
      </p:sp>
      <p:sp>
        <p:nvSpPr>
          <p:cNvPr id="4" name="动作按钮: 转到主页 3">
            <a:hlinkClick r:id="rId2" action="ppaction://hlinksldjump" highlightClick="1"/>
            <a:extLst>
              <a:ext uri="{FF2B5EF4-FFF2-40B4-BE49-F238E27FC236}">
                <a16:creationId xmlns:a16="http://schemas.microsoft.com/office/drawing/2014/main" id="{B59976F7-A652-4628-9B15-96C3F8CE156E}"/>
              </a:ext>
            </a:extLst>
          </p:cNvPr>
          <p:cNvSpPr/>
          <p:nvPr/>
        </p:nvSpPr>
        <p:spPr>
          <a:xfrm>
            <a:off x="9598962" y="6126164"/>
            <a:ext cx="813547" cy="630984"/>
          </a:xfrm>
          <a:prstGeom prst="actionButtonHo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75180488"/>
      </p:ext>
    </p:extLst>
  </p:cSld>
  <p:clrMapOvr>
    <a:masterClrMapping/>
  </p:clrMapOvr>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82</TotalTime>
  <Words>1031</Words>
  <Application>Microsoft Office PowerPoint</Application>
  <PresentationFormat>宽屏</PresentationFormat>
  <Paragraphs>125</Paragraphs>
  <Slides>18</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等线</vt:lpstr>
      <vt:lpstr>宋体</vt:lpstr>
      <vt:lpstr>微软雅黑</vt:lpstr>
      <vt:lpstr>Arial</vt:lpstr>
      <vt:lpstr>Cambria Math</vt:lpstr>
      <vt:lpstr>Times New Roman</vt:lpstr>
      <vt:lpstr>Trebuchet MS</vt:lpstr>
      <vt:lpstr>Wingdings 3</vt:lpstr>
      <vt:lpstr>平面</vt:lpstr>
      <vt:lpstr>界面增强超导</vt:lpstr>
      <vt:lpstr>PowerPoint 演示文稿</vt:lpstr>
      <vt:lpstr>超导理论</vt:lpstr>
      <vt:lpstr>超导理论</vt:lpstr>
      <vt:lpstr>界面效应</vt:lpstr>
      <vt:lpstr>界面效应</vt:lpstr>
      <vt:lpstr>界面间电声耦合</vt:lpstr>
      <vt:lpstr>电子转移</vt:lpstr>
      <vt:lpstr>张力应变</vt:lpstr>
      <vt:lpstr>FeSe/SrTiO3</vt:lpstr>
      <vt:lpstr>界面增强</vt:lpstr>
      <vt:lpstr>电声耦合</vt:lpstr>
      <vt:lpstr>电声耦合</vt:lpstr>
      <vt:lpstr>电子掺杂</vt:lpstr>
      <vt:lpstr>电子掺杂</vt:lpstr>
      <vt:lpstr>张力应变</vt:lpstr>
      <vt:lpstr>总结与展望</vt:lpstr>
      <vt:lpstr>总结与展望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界面增强超导</dc:title>
  <dc:creator>su hy</dc:creator>
  <cp:lastModifiedBy>su hy</cp:lastModifiedBy>
  <cp:revision>12</cp:revision>
  <dcterms:created xsi:type="dcterms:W3CDTF">2019-11-19T05:21:20Z</dcterms:created>
  <dcterms:modified xsi:type="dcterms:W3CDTF">2019-11-19T06:45:11Z</dcterms:modified>
</cp:coreProperties>
</file>